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  <p:sldId id="307" r:id="rId58"/>
  </p:sldIdLst>
  <p:sldSz cy="5143500" cx="9144000"/>
  <p:notesSz cx="6858000" cy="9144000"/>
  <p:embeddedFontLst>
    <p:embeddedFont>
      <p:font typeface="Century Gothic"/>
      <p:regular r:id="rId59"/>
      <p:bold r:id="rId60"/>
      <p:italic r:id="rId61"/>
      <p:boldItalic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8C7F837A-9F05-4FEB-A69C-7D0BB408A256}">
  <a:tblStyle styleId="{8C7F837A-9F05-4FEB-A69C-7D0BB408A25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C1992CC-7B50-4CAF-8962-3C3C9009C57A}" styleName="Table_1">
    <a:wholeTbl>
      <a:tcTxStyle b="off" i="off">
        <a:font>
          <a:latin typeface="Rockwell"/>
          <a:ea typeface="Rockwell"/>
          <a:cs typeface="Rockwell"/>
        </a:font>
        <a:srgbClr val="000000"/>
      </a:tcTxStyle>
      <a:tcStyle>
        <a:tcBdr>
          <a:lef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BF5FC"/>
          </a:solidFill>
        </a:fill>
      </a:tcStyle>
    </a:wholeTbl>
    <a:band1H>
      <a:tcTxStyle b="off" i="off"/>
      <a:tcStyle>
        <a:fill>
          <a:solidFill>
            <a:srgbClr val="D5EAF9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5EAF9"/>
          </a:solidFill>
        </a:fill>
      </a:tcStyle>
    </a:band1V>
    <a:band2V>
      <a:tcTxStyle b="off" i="off"/>
    </a:band2V>
    <a:lastCol>
      <a:tcTxStyle b="on" i="off">
        <a:font>
          <a:latin typeface="Rockwell"/>
          <a:ea typeface="Rockwell"/>
          <a:cs typeface="Rockwell"/>
        </a:font>
        <a:srgbClr val="FFFFFF"/>
      </a:tcTxStyle>
      <a:tcStyle>
        <a:fill>
          <a:solidFill>
            <a:srgbClr val="052F61"/>
          </a:solidFill>
        </a:fill>
      </a:tcStyle>
    </a:lastCol>
    <a:firstCol>
      <a:tcTxStyle b="on" i="off">
        <a:font>
          <a:latin typeface="Rockwell"/>
          <a:ea typeface="Rockwell"/>
          <a:cs typeface="Rockwell"/>
        </a:font>
        <a:srgbClr val="FFFFFF"/>
      </a:tcTxStyle>
      <a:tcStyle>
        <a:fill>
          <a:solidFill>
            <a:srgbClr val="052F61"/>
          </a:solidFill>
        </a:fill>
      </a:tcStyle>
    </a:firstCol>
    <a:lastRow>
      <a:tcTxStyle b="on" i="off">
        <a:font>
          <a:latin typeface="Rockwell"/>
          <a:ea typeface="Rockwell"/>
          <a:cs typeface="Rockwell"/>
        </a:font>
        <a:srgbClr val="FFFFFF"/>
      </a:tcTxStyle>
      <a:tcStyle>
        <a:tcBdr>
          <a:top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rgbClr val="052F6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Rockwell"/>
          <a:ea typeface="Rockwell"/>
          <a:cs typeface="Rockwell"/>
        </a:font>
        <a:srgbClr val="FFFFFF"/>
      </a:tcTxStyle>
      <a:tcStyle>
        <a:tcBdr>
          <a:bottom>
            <a:ln cap="flat" cmpd="sng" w="381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rgbClr val="052F61"/>
          </a:solidFill>
        </a:fill>
      </a:tcStyle>
    </a:firstRow>
    <a:neCell>
      <a:tcTxStyle b="off" i="off"/>
    </a:neCell>
    <a:nwCell>
      <a:tcTxStyle b="off" i="off"/>
    </a:nwCell>
  </a:tblStyle>
  <a:tblStyle styleId="{B20E950C-FFD8-40F2-818A-49E3CE3163E8}" styleName="Table_2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CenturyGothic-boldItalic.fntdata"/><Relationship Id="rId61" Type="http://schemas.openxmlformats.org/officeDocument/2006/relationships/font" Target="fonts/CenturyGothic-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CenturyGothic-bold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slide" Target="slides/slide51.xml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CenturyGothic-regular.fntdata"/><Relationship Id="rId14" Type="http://schemas.openxmlformats.org/officeDocument/2006/relationships/slide" Target="slides/slide8.xml"/><Relationship Id="rId58" Type="http://schemas.openxmlformats.org/officeDocument/2006/relationships/slide" Target="slides/slide5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c089ec3348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c089ec3348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c27d6aa19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c27d6aa19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2c27d6aa19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2c27d6aa19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2c27d6aa19c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2c27d6aa19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c27d6aa19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c27d6aa19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2c27d6aa19c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2c27d6aa19c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28c51ddda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28c51ddda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c27d6aa19c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c27d6aa19c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c27d6aa19c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c27d6aa19c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c27d6aa19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c27d6aa19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c0ef9beec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c0ef9beec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27d6aa19c_0_5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c27d6aa19c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c27d6aa19c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c27d6aa19c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c27d6aa19c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c27d6aa19c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c27d6aa19c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c27d6aa19c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c27d6aa19c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c27d6aa19c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c27d6aa19c_0_2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c27d6aa19c_0_2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c27d6aa19c_0_2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2c27d6aa19c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c27d6aa19c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c27d6aa19c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c2cc80a38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c2cc80a38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c2cc80a38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2c2cc80a38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2c2cc80a38e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2c2cc80a38e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c0f2c91f16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c0f2c91f16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c0ef9beec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c0ef9beec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c0ef9beec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Google Shape;293;g2c0ef9beec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2c28c51ddda_1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2c28c51ddda_1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c28c51ddd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c28c51ddd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c28c51ddda_1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c28c51ddda_1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c27d6aa19c_0_5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2c27d6aa19c_0_5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c27d6aa19c_0_5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2c27d6aa19c_0_5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c0ef9beec0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c0ef9beec0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2c27d6aa19c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2c27d6aa19c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2c27d6aa19c_0_461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7025" lIns="94050" spcFirstLastPara="1" rIns="94050" wrap="square" tIns="47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3" name="Google Shape;353;g2c27d6aa19c_0_461:notes"/>
          <p:cNvSpPr/>
          <p:nvPr>
            <p:ph idx="2" type="sldImg"/>
          </p:nvPr>
        </p:nvSpPr>
        <p:spPr>
          <a:xfrm>
            <a:off x="1705987" y="685082"/>
            <a:ext cx="34461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2c0f2c91f16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2c0f2c91f16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c27d6aa19c_0_466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7025" lIns="94050" spcFirstLastPara="1" rIns="94050" wrap="square" tIns="47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9" name="Google Shape;359;g2c27d6aa19c_0_466:notes"/>
          <p:cNvSpPr/>
          <p:nvPr>
            <p:ph idx="2" type="sldImg"/>
          </p:nvPr>
        </p:nvSpPr>
        <p:spPr>
          <a:xfrm>
            <a:off x="1705987" y="685082"/>
            <a:ext cx="34461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c27d6aa19c_0_471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7025" lIns="94050" spcFirstLastPara="1" rIns="94050" wrap="square" tIns="47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5" name="Google Shape;365;g2c27d6aa19c_0_471:notes"/>
          <p:cNvSpPr/>
          <p:nvPr>
            <p:ph idx="2" type="sldImg"/>
          </p:nvPr>
        </p:nvSpPr>
        <p:spPr>
          <a:xfrm>
            <a:off x="1705987" y="685082"/>
            <a:ext cx="34461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c27d6aa19c_0_476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7025" lIns="94050" spcFirstLastPara="1" rIns="94050" wrap="square" tIns="47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1" name="Google Shape;371;g2c27d6aa19c_0_476:notes"/>
          <p:cNvSpPr/>
          <p:nvPr>
            <p:ph idx="2" type="sldImg"/>
          </p:nvPr>
        </p:nvSpPr>
        <p:spPr>
          <a:xfrm>
            <a:off x="1705987" y="685082"/>
            <a:ext cx="34461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c27d6aa19c_0_482:notes"/>
          <p:cNvSpPr/>
          <p:nvPr>
            <p:ph idx="2" type="sldImg"/>
          </p:nvPr>
        </p:nvSpPr>
        <p:spPr>
          <a:xfrm>
            <a:off x="1705987" y="685082"/>
            <a:ext cx="34461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8" name="Google Shape;378;g2c27d6aa19c_0_482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7025" lIns="94050" spcFirstLastPara="1" rIns="94050" wrap="square" tIns="47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79" name="Google Shape;379;g2c27d6aa19c_0_482:notes"/>
          <p:cNvSpPr txBox="1"/>
          <p:nvPr>
            <p:ph idx="12" type="sldNum"/>
          </p:nvPr>
        </p:nvSpPr>
        <p:spPr>
          <a:xfrm>
            <a:off x="3884613" y="8685213"/>
            <a:ext cx="2971800" cy="457500"/>
          </a:xfrm>
          <a:prstGeom prst="rect">
            <a:avLst/>
          </a:prstGeom>
          <a:noFill/>
          <a:ln>
            <a:noFill/>
          </a:ln>
        </p:spPr>
        <p:txBody>
          <a:bodyPr anchorCtr="0" anchor="b" bIns="47025" lIns="94050" spcFirstLastPara="1" rIns="94050" wrap="square" tIns="470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c27d6aa19c_0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c27d6aa19c_0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c27d6aa19c_0_5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2c27d6aa19c_0_5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c27d6aa19c_0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2c27d6aa19c_0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c27d6aa19c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2c27d6aa19c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c27d6aa19c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2c27d6aa19c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c27d6aa19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2c27d6aa19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c0f2c91f16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c0f2c91f16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c27d6aa19c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c27d6aa19c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c27d6aa19c_0_264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7025" lIns="94050" spcFirstLastPara="1" rIns="94050" wrap="square" tIns="47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59" name="Google Shape;459;g2c27d6aa19c_0_264:notes"/>
          <p:cNvSpPr/>
          <p:nvPr>
            <p:ph idx="2" type="sldImg"/>
          </p:nvPr>
        </p:nvSpPr>
        <p:spPr>
          <a:xfrm>
            <a:off x="1705987" y="685082"/>
            <a:ext cx="34461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g2c27d6aa19c_0_269:notes"/>
          <p:cNvSpPr txBox="1"/>
          <p:nvPr>
            <p:ph idx="1" type="body"/>
          </p:nvPr>
        </p:nvSpPr>
        <p:spPr>
          <a:xfrm>
            <a:off x="685800" y="4343400"/>
            <a:ext cx="5486400" cy="411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7025" lIns="94050" spcFirstLastPara="1" rIns="94050" wrap="square" tIns="470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66" name="Google Shape;466;g2c27d6aa19c_0_269:notes"/>
          <p:cNvSpPr/>
          <p:nvPr>
            <p:ph idx="2" type="sldImg"/>
          </p:nvPr>
        </p:nvSpPr>
        <p:spPr>
          <a:xfrm>
            <a:off x="1705987" y="685082"/>
            <a:ext cx="3446100" cy="34296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c27d6aa19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2c27d6aa19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c0f2c91f16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c0f2c91f16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c27d6aa19c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c27d6aa19c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c27d6aa19c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c27d6aa19c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33400" y="3371850"/>
            <a:ext cx="65550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33400" y="400050"/>
            <a:ext cx="6555000" cy="28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rtl="0" algn="l">
              <a:spcBef>
                <a:spcPts val="360"/>
              </a:spcBef>
              <a:spcAft>
                <a:spcPts val="0"/>
              </a:spcAft>
              <a:buSzPts val="1440"/>
              <a:buChar char="●"/>
              <a:defRPr/>
            </a:lvl1pPr>
            <a:lvl2pPr indent="-320040" lvl="1" marL="914400" rtl="0" algn="l">
              <a:spcBef>
                <a:spcPts val="600"/>
              </a:spcBef>
              <a:spcAft>
                <a:spcPts val="0"/>
              </a:spcAft>
              <a:buSzPts val="1440"/>
              <a:buChar char="○"/>
              <a:defRPr/>
            </a:lvl2pPr>
            <a:lvl3pPr indent="-320039" lvl="2" marL="1371600" rtl="0" algn="l"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3pPr>
            <a:lvl4pPr indent="-320039" lvl="3" marL="1828800" rtl="0" algn="l">
              <a:spcBef>
                <a:spcPts val="600"/>
              </a:spcBef>
              <a:spcAft>
                <a:spcPts val="0"/>
              </a:spcAft>
              <a:buSzPts val="1440"/>
              <a:buChar char="●"/>
              <a:defRPr/>
            </a:lvl4pPr>
            <a:lvl5pPr indent="-320039" lvl="4" marL="2286000" rtl="0" algn="l">
              <a:spcBef>
                <a:spcPts val="600"/>
              </a:spcBef>
              <a:spcAft>
                <a:spcPts val="0"/>
              </a:spcAft>
              <a:buSzPts val="1440"/>
              <a:buChar char="○"/>
              <a:defRPr/>
            </a:lvl5pPr>
            <a:lvl6pPr indent="-320039" lvl="5" marL="2743200" rtl="0" algn="l">
              <a:spcBef>
                <a:spcPts val="600"/>
              </a:spcBef>
              <a:spcAft>
                <a:spcPts val="0"/>
              </a:spcAft>
              <a:buSzPts val="1440"/>
              <a:buChar char="■"/>
              <a:defRPr/>
            </a:lvl6pPr>
            <a:lvl7pPr indent="-320039" lvl="6" marL="3200400" rtl="0" algn="l">
              <a:spcBef>
                <a:spcPts val="600"/>
              </a:spcBef>
              <a:spcAft>
                <a:spcPts val="0"/>
              </a:spcAft>
              <a:buSzPts val="1440"/>
              <a:buChar char="●"/>
              <a:defRPr/>
            </a:lvl7pPr>
            <a:lvl8pPr indent="-320040" lvl="7" marL="3657600" rtl="0" algn="l">
              <a:spcBef>
                <a:spcPts val="600"/>
              </a:spcBef>
              <a:spcAft>
                <a:spcPts val="0"/>
              </a:spcAft>
              <a:buSzPts val="1440"/>
              <a:buChar char="○"/>
              <a:defRPr/>
            </a:lvl8pPr>
            <a:lvl9pPr indent="-320040" lvl="8" marL="4114800" rtl="0" algn="l">
              <a:spcBef>
                <a:spcPts val="600"/>
              </a:spcBef>
              <a:spcAft>
                <a:spcPts val="600"/>
              </a:spcAft>
              <a:buSzPts val="144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7430245" y="4629152"/>
            <a:ext cx="1200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533400" y="4629150"/>
            <a:ext cx="5811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7774426" y="4183859"/>
            <a:ext cx="856800" cy="502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4.png"/><Relationship Id="rId4" Type="http://schemas.openxmlformats.org/officeDocument/2006/relationships/image" Target="../media/image28.png"/><Relationship Id="rId5" Type="http://schemas.openxmlformats.org/officeDocument/2006/relationships/image" Target="../media/image17.png"/><Relationship Id="rId6" Type="http://schemas.openxmlformats.org/officeDocument/2006/relationships/image" Target="../media/image1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3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2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16.png"/><Relationship Id="rId6" Type="http://schemas.openxmlformats.org/officeDocument/2006/relationships/hyperlink" Target="http://www.escuelageneralbachelet.cl/noticias/ii-encuentro-estudiantil-de-danzas-el-bosque/" TargetMode="External"/><Relationship Id="rId7" Type="http://schemas.openxmlformats.org/officeDocument/2006/relationships/image" Target="../media/image19.png"/><Relationship Id="rId8" Type="http://schemas.openxmlformats.org/officeDocument/2006/relationships/image" Target="../media/image33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3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ctrTitle"/>
          </p:nvPr>
        </p:nvSpPr>
        <p:spPr>
          <a:xfrm>
            <a:off x="98283" y="13101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Cuenta Pública</a:t>
            </a:r>
            <a:endParaRPr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2023</a:t>
            </a:r>
            <a:endParaRPr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1" name="Google Shape;61;p14"/>
          <p:cNvSpPr txBox="1"/>
          <p:nvPr>
            <p:ph idx="1" type="subTitle"/>
          </p:nvPr>
        </p:nvSpPr>
        <p:spPr>
          <a:xfrm>
            <a:off x="231725" y="3470550"/>
            <a:ext cx="48744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500">
                <a:latin typeface="Georgia"/>
                <a:ea typeface="Georgia"/>
                <a:cs typeface="Georgia"/>
                <a:sym typeface="Georgia"/>
              </a:rPr>
              <a:t>14</a:t>
            </a:r>
            <a:r>
              <a:rPr lang="es-419" sz="2500">
                <a:latin typeface="Georgia"/>
                <a:ea typeface="Georgia"/>
                <a:cs typeface="Georgia"/>
                <a:sym typeface="Georgia"/>
              </a:rPr>
              <a:t>  de marzo de 2024</a:t>
            </a:r>
            <a:endParaRPr sz="2500">
              <a:latin typeface="Georgia"/>
              <a:ea typeface="Georgia"/>
              <a:cs typeface="Georgia"/>
              <a:sym typeface="Georgi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595959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9544" y="162000"/>
            <a:ext cx="986200" cy="14239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231275" y="253125"/>
            <a:ext cx="2551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s-419" sz="1500" u="none" cap="none" strike="noStrike">
                <a:solidFill>
                  <a:srgbClr val="073763"/>
                </a:solidFill>
                <a:latin typeface="Georgia"/>
                <a:ea typeface="Georgia"/>
                <a:cs typeface="Georgia"/>
                <a:sym typeface="Georgia"/>
              </a:rPr>
              <a:t>Escuela General Alberto Bachelet Martínez</a:t>
            </a:r>
            <a:endParaRPr b="0" i="0" sz="1500" u="none" cap="none" strike="noStrike">
              <a:solidFill>
                <a:srgbClr val="073763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0" y="4695300"/>
            <a:ext cx="10073700" cy="4482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4">
            <a:alphaModFix/>
          </a:blip>
          <a:srcRect b="7007" l="7844" r="-2703" t="7015"/>
          <a:stretch/>
        </p:blipFill>
        <p:spPr>
          <a:xfrm>
            <a:off x="5001750" y="-518800"/>
            <a:ext cx="6628500" cy="5976600"/>
          </a:xfrm>
          <a:prstGeom prst="chord">
            <a:avLst>
              <a:gd fmla="val 17429289" name="adj1"/>
              <a:gd fmla="val 16268501" name="adj2"/>
            </a:avLst>
          </a:prstGeom>
          <a:noFill/>
          <a:ln>
            <a:noFill/>
          </a:ln>
        </p:spPr>
      </p:pic>
      <p:sp>
        <p:nvSpPr>
          <p:cNvPr id="66" name="Google Shape;66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31" name="Google Shape;131;p23"/>
          <p:cNvSpPr txBox="1"/>
          <p:nvPr/>
        </p:nvSpPr>
        <p:spPr>
          <a:xfrm>
            <a:off x="388750" y="261650"/>
            <a:ext cx="402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Porcentaje de asistencia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" name="Google Shape;132;p23"/>
          <p:cNvSpPr txBox="1"/>
          <p:nvPr/>
        </p:nvSpPr>
        <p:spPr>
          <a:xfrm>
            <a:off x="481350" y="548625"/>
            <a:ext cx="402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33" name="Google Shape;133;p23"/>
          <p:cNvGraphicFramePr/>
          <p:nvPr/>
        </p:nvGraphicFramePr>
        <p:xfrm>
          <a:off x="1555774" y="744230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{AC1992CC-7B50-4CAF-8962-3C3C9009C57A}</a:tableStyleId>
              </a:tblPr>
              <a:tblGrid>
                <a:gridCol w="1824775"/>
                <a:gridCol w="1678175"/>
                <a:gridCol w="1677250"/>
              </a:tblGrid>
              <a:tr h="5141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Curso 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Matrícula 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 de Asistencia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 KINDER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88,2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KINDER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83,9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1°A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26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85,3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2°A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36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89,3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3°A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29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90,8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4°A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34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91,0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5° 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89,6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° </a:t>
                      </a:r>
                      <a:r>
                        <a:rPr lang="es-419" sz="2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91,3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6° </a:t>
                      </a:r>
                      <a:r>
                        <a:rPr lang="es-419" sz="2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90,3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7°A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33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89,0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8°</a:t>
                      </a:r>
                      <a:r>
                        <a:rPr lang="es-419" sz="2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37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91,5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2894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r>
                        <a:rPr lang="es-419" sz="2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</a:t>
                      </a: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otal </a:t>
                      </a:r>
                      <a:endParaRPr sz="2000" u="none" cap="none" strike="noStrike">
                        <a:solidFill>
                          <a:srgbClr val="31849B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311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89,7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39" name="Google Shape;139;p24"/>
          <p:cNvSpPr txBox="1"/>
          <p:nvPr/>
        </p:nvSpPr>
        <p:spPr>
          <a:xfrm>
            <a:off x="388750" y="261650"/>
            <a:ext cx="7453500" cy="554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Alianzas estratégicas y redes de apoyo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0" name="Google Shape;140;p24"/>
          <p:cNvSpPr txBox="1"/>
          <p:nvPr/>
        </p:nvSpPr>
        <p:spPr>
          <a:xfrm>
            <a:off x="388750" y="1055000"/>
            <a:ext cx="402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1" name="Google Shape;141;p24"/>
          <p:cNvPicPr preferRelativeResize="0"/>
          <p:nvPr/>
        </p:nvPicPr>
        <p:blipFill rotWithShape="1">
          <a:blip r:embed="rId3">
            <a:alphaModFix/>
          </a:blip>
          <a:srcRect b="7769" l="17328" r="16933" t="10269"/>
          <a:stretch/>
        </p:blipFill>
        <p:spPr>
          <a:xfrm>
            <a:off x="2141601" y="1092375"/>
            <a:ext cx="4758775" cy="3815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47" name="Google Shape;147;p25"/>
          <p:cNvSpPr txBox="1"/>
          <p:nvPr/>
        </p:nvSpPr>
        <p:spPr>
          <a:xfrm>
            <a:off x="388750" y="97175"/>
            <a:ext cx="7715400" cy="554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Relaciones con la comunidad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8" name="Google Shape;148;p25"/>
          <p:cNvSpPr txBox="1"/>
          <p:nvPr/>
        </p:nvSpPr>
        <p:spPr>
          <a:xfrm>
            <a:off x="388750" y="1055000"/>
            <a:ext cx="402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9" name="Google Shape;149;p25"/>
          <p:cNvSpPr/>
          <p:nvPr/>
        </p:nvSpPr>
        <p:spPr>
          <a:xfrm>
            <a:off x="243250" y="855725"/>
            <a:ext cx="5805000" cy="3827100"/>
          </a:xfrm>
          <a:prstGeom prst="roundRect">
            <a:avLst>
              <a:gd fmla="val 16667" name="adj"/>
            </a:avLst>
          </a:prstGeom>
          <a:solidFill>
            <a:srgbClr val="052F61"/>
          </a:solidFill>
          <a:ln cap="flat" cmpd="sng" w="25400">
            <a:solidFill>
              <a:srgbClr val="437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s-419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Nuestra escuela tiene una política de puertas abiertas a la comunidad y, en este contexto, participamos:</a:t>
            </a:r>
            <a:endParaRPr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-"/>
            </a:pPr>
            <a:r>
              <a:rPr i="0" lang="es-419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Sede de Votaciones.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-"/>
            </a:pPr>
            <a:r>
              <a:rPr i="0" lang="es-419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Sede de encuentros comunitarios</a:t>
            </a:r>
            <a:r>
              <a:rPr lang="es-419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just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-"/>
            </a:pPr>
            <a:r>
              <a:rPr i="0" lang="es-419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Junta de Vecinos: Alarma comunitaria y uso de sede vecinal.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42900" lvl="0" marL="3429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entury Gothic"/>
              <a:buChar char="-"/>
            </a:pPr>
            <a:r>
              <a:rPr i="0" lang="es-419" sz="1800" u="none" cap="none" strike="noStrik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Apoyo solidario  a Hogar de Ancianos </a:t>
            </a:r>
            <a:r>
              <a:rPr lang="es-419" sz="1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CONAPRAN</a:t>
            </a:r>
            <a:endParaRPr i="0" sz="1800" u="none" cap="none" strike="noStrik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0" name="Google Shape;15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76925" y="2750075"/>
            <a:ext cx="2419200" cy="1470000"/>
          </a:xfrm>
          <a:prstGeom prst="roundRect">
            <a:avLst>
              <a:gd fmla="val 8594" name="adj"/>
            </a:avLst>
          </a:prstGeom>
          <a:solidFill>
            <a:srgbClr val="ECECEC"/>
          </a:solidFill>
          <a:ln>
            <a:noFill/>
          </a:ln>
          <a:effectLst>
            <a:reflection blurRad="0" dir="5400000" dist="5000" endA="0" endPos="28000" fadeDir="5400012" kx="0" rotWithShape="0" algn="bl" stA="38000" stPos="0" sy="-100000" ky="0"/>
          </a:effectLst>
        </p:spPr>
      </p:pic>
      <p:pic>
        <p:nvPicPr>
          <p:cNvPr id="151" name="Google Shape;151;p25"/>
          <p:cNvPicPr preferRelativeResize="0"/>
          <p:nvPr/>
        </p:nvPicPr>
        <p:blipFill rotWithShape="1">
          <a:blip r:embed="rId4">
            <a:alphaModFix/>
          </a:blip>
          <a:srcRect b="7373" l="9567" r="11945" t="15655"/>
          <a:stretch/>
        </p:blipFill>
        <p:spPr>
          <a:xfrm>
            <a:off x="6100475" y="855725"/>
            <a:ext cx="2372100" cy="1689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entury Gothic"/>
                <a:ea typeface="Century Gothic"/>
                <a:cs typeface="Century Gothic"/>
                <a:sym typeface="Century Gothic"/>
              </a:rPr>
              <a:t>Sistema de Perfeccionamiento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7" name="Google Shape;157;p26"/>
          <p:cNvSpPr txBox="1"/>
          <p:nvPr>
            <p:ph idx="1" type="body"/>
          </p:nvPr>
        </p:nvSpPr>
        <p:spPr>
          <a:xfrm>
            <a:off x="311700" y="1152475"/>
            <a:ext cx="4585200" cy="34164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70000"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2F61"/>
              </a:buClr>
              <a:buSzPct val="82162"/>
              <a:buFont typeface="Noto Sans Symbols"/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Auto perfeccionamiento:  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52F61"/>
              </a:buClr>
              <a:buSzPct val="82162"/>
              <a:buFont typeface="Noto Sans Symbols"/>
              <a:buNone/>
            </a:pP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contexto de educación presencial las Reflexiones Pedagógicas estuvieron orientadas a apoyar o capacitar en: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1770" lvl="0" marL="342900" rtl="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52F61"/>
              </a:buClr>
              <a:buSzPct val="105637"/>
              <a:buFont typeface="Noto Sans Symbols"/>
              <a:buChar char="❖"/>
            </a:pP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actualización y uso de nuevas </a:t>
            </a: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plataformas para la ludificación en el aula.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1770" lvl="0" marL="342900" rtl="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52F61"/>
              </a:buClr>
              <a:buSzPct val="105637"/>
              <a:buFont typeface="Noto Sans Symbols"/>
              <a:buChar char="❖"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Taller de ruta de aprendizajes claves: </a:t>
            </a: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según los niveles de logros establecidos en las asignaturas de lenguaje y matemática.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1770" lvl="0" marL="342900" rtl="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52F61"/>
              </a:buClr>
              <a:buSzPct val="105637"/>
              <a:buFont typeface="Noto Sans Symbols"/>
              <a:buChar char="❖"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Taller de autocuidado: </a:t>
            </a: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participan todos los estamentos de la comunidad educativa y fue implementado por el equipo Convivencia escolar.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52F61"/>
              </a:buClr>
              <a:buSzPct val="105637"/>
              <a:buFont typeface="Noto Sans Symbols"/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Perfeccionamiento Externo:</a:t>
            </a:r>
            <a:endParaRPr sz="1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1770" lvl="0" marL="342900" rtl="0" algn="just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52F61"/>
              </a:buClr>
              <a:buSzPct val="82162"/>
              <a:buFont typeface="Noto Sans Symbols"/>
              <a:buChar char="❖"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Jornada de capacitaciones</a:t>
            </a: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primeros Auxilios a los profesores y asistentes de la educación de la escuela, curso que lo </a:t>
            </a: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llevó</a:t>
            </a: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cabo Mutual de Seguridad.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8" name="Google Shape;158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59" name="Google Shape;15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9400" y="1865375"/>
            <a:ext cx="3942301" cy="18387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311700" y="504275"/>
            <a:ext cx="8520600" cy="40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419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2022</a:t>
            </a:r>
            <a:br>
              <a:rPr b="1" lang="es-419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1" sz="3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66" name="Google Shape;166;p27"/>
          <p:cNvSpPr txBox="1"/>
          <p:nvPr/>
        </p:nvSpPr>
        <p:spPr>
          <a:xfrm>
            <a:off x="202394" y="111225"/>
            <a:ext cx="25938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FFFF"/>
                </a:solidFill>
                <a:highlight>
                  <a:srgbClr val="1C4587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419" sz="3200">
                <a:solidFill>
                  <a:srgbClr val="FFFFFF"/>
                </a:solidFill>
                <a:highlight>
                  <a:srgbClr val="1C4587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RECURSOS</a:t>
            </a:r>
            <a:endParaRPr sz="1800">
              <a:solidFill>
                <a:srgbClr val="FFFFFF"/>
              </a:solidFill>
              <a:highlight>
                <a:srgbClr val="1C4587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00">
                <a:solidFill>
                  <a:srgbClr val="FFFFFF"/>
                </a:solidFill>
                <a:highlight>
                  <a:srgbClr val="1C4587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2023</a:t>
            </a:r>
            <a:br>
              <a:rPr b="1" lang="es-419" sz="3200">
                <a:solidFill>
                  <a:srgbClr val="FFFFFF"/>
                </a:solidFill>
                <a:highlight>
                  <a:srgbClr val="1C4587"/>
                </a:highlight>
                <a:latin typeface="Century Gothic"/>
                <a:ea typeface="Century Gothic"/>
                <a:cs typeface="Century Gothic"/>
                <a:sym typeface="Century Gothic"/>
              </a:rPr>
            </a:br>
            <a:endParaRPr b="1" sz="3200">
              <a:solidFill>
                <a:srgbClr val="FFFFFF"/>
              </a:solidFill>
              <a:highlight>
                <a:srgbClr val="1C4587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27"/>
          <p:cNvSpPr txBox="1"/>
          <p:nvPr/>
        </p:nvSpPr>
        <p:spPr>
          <a:xfrm>
            <a:off x="2753350" y="204925"/>
            <a:ext cx="5285400" cy="3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fontScale="62500" lnSpcReduction="20000"/>
          </a:bodyPr>
          <a:lstStyle/>
          <a:p>
            <a:pPr indent="-228600" lvl="0" marL="406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49549"/>
              <a:buFont typeface="Arial"/>
              <a:buNone/>
            </a:pPr>
            <a:r>
              <a:rPr b="1" lang="es-419" sz="2220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a)</a:t>
            </a:r>
            <a:r>
              <a:rPr lang="es-419" sz="700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1" lang="es-419" sz="2186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Subvención Escolar Normal: </a:t>
            </a:r>
            <a:r>
              <a:rPr lang="es-419" sz="2186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los recursos son destinados en su totalidad a pagar la planilla de sueldos de los funcionarios.</a:t>
            </a:r>
            <a:endParaRPr sz="2186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28600" lvl="0" marL="406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0304"/>
              <a:buFont typeface="Arial"/>
              <a:buNone/>
            </a:pPr>
            <a:r>
              <a:rPr b="1" lang="es-419" sz="2186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b)</a:t>
            </a:r>
            <a:r>
              <a:rPr lang="es-419" sz="1786">
                <a:solidFill>
                  <a:schemeClr val="dk1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   </a:t>
            </a:r>
            <a:r>
              <a:rPr b="1" lang="es-419" sz="2186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Recurso Provenientes del C.G.P/M y apoderados:</a:t>
            </a:r>
            <a:endParaRPr b="1" sz="2186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729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113719"/>
              <a:buChar char="❖"/>
            </a:pPr>
            <a:r>
              <a:rPr lang="es-419" sz="2186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Premios a los estudiantes destacados en diversas actividades institucionales.</a:t>
            </a:r>
            <a:endParaRPr sz="2186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729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3719"/>
              <a:buChar char="❖"/>
            </a:pPr>
            <a:r>
              <a:rPr lang="es-419" sz="2186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Aporte para actividades específicas conmemorativas: día del estudiante, licenciatura, Día del Profesor, Cuenta Pública.</a:t>
            </a:r>
            <a:endParaRPr sz="2186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2729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3719"/>
              <a:buChar char="❖"/>
            </a:pPr>
            <a:r>
              <a:rPr lang="es-419" sz="2186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Aporte en algunos insumos para botiquín escolar.</a:t>
            </a:r>
            <a:endParaRPr sz="2186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5383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Char char="❖"/>
            </a:pPr>
            <a:r>
              <a:rPr lang="es-419" sz="2186">
                <a:solidFill>
                  <a:schemeClr val="dk1"/>
                </a:solidFill>
                <a:highlight>
                  <a:srgbClr val="FFFFFF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Apoyo en actividades solidarias (Teletón)</a:t>
            </a:r>
            <a:endParaRPr sz="2186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168" name="Google Shape;16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45850" y="2904025"/>
            <a:ext cx="2475300" cy="2152800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 txBox="1"/>
          <p:nvPr>
            <p:ph idx="1" type="body"/>
          </p:nvPr>
        </p:nvSpPr>
        <p:spPr>
          <a:xfrm>
            <a:off x="311700" y="504275"/>
            <a:ext cx="8520600" cy="40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419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</a:t>
            </a:r>
            <a:endParaRPr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2022</a:t>
            </a:r>
            <a:br>
              <a:rPr b="1" lang="es-419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 b="1" sz="3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75" name="Google Shape;175;p28"/>
          <p:cNvSpPr txBox="1"/>
          <p:nvPr/>
        </p:nvSpPr>
        <p:spPr>
          <a:xfrm>
            <a:off x="396774" y="1352225"/>
            <a:ext cx="2013600" cy="1559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85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FFFF"/>
                </a:solidFill>
                <a:highlight>
                  <a:srgbClr val="1C4587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s-419" sz="3200">
                <a:solidFill>
                  <a:srgbClr val="FFFFFF"/>
                </a:solidFill>
                <a:highlight>
                  <a:srgbClr val="1C4587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RECURSOS</a:t>
            </a:r>
            <a:endParaRPr sz="1800">
              <a:solidFill>
                <a:srgbClr val="FFFFFF"/>
              </a:solidFill>
              <a:highlight>
                <a:srgbClr val="1C4587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00">
                <a:solidFill>
                  <a:srgbClr val="FFFFFF"/>
                </a:solidFill>
                <a:highlight>
                  <a:srgbClr val="1C4587"/>
                </a:highlight>
                <a:latin typeface="Century Gothic"/>
                <a:ea typeface="Century Gothic"/>
                <a:cs typeface="Century Gothic"/>
                <a:sym typeface="Century Gothic"/>
              </a:rPr>
              <a:t> SEP</a:t>
            </a:r>
            <a:br>
              <a:rPr b="1" lang="es-419" sz="3200">
                <a:solidFill>
                  <a:srgbClr val="FFFFFF"/>
                </a:solidFill>
                <a:highlight>
                  <a:srgbClr val="1C4587"/>
                </a:highlight>
                <a:latin typeface="Century Gothic"/>
                <a:ea typeface="Century Gothic"/>
                <a:cs typeface="Century Gothic"/>
                <a:sym typeface="Century Gothic"/>
              </a:rPr>
            </a:br>
            <a:endParaRPr b="1" sz="3200">
              <a:solidFill>
                <a:srgbClr val="FFFFFF"/>
              </a:solidFill>
              <a:highlight>
                <a:srgbClr val="1C4587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28"/>
          <p:cNvSpPr txBox="1"/>
          <p:nvPr/>
        </p:nvSpPr>
        <p:spPr>
          <a:xfrm>
            <a:off x="3186950" y="907675"/>
            <a:ext cx="5285400" cy="3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1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highlight>
                <a:srgbClr val="FFFFFF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77" name="Google Shape;177;p28"/>
          <p:cNvSpPr txBox="1"/>
          <p:nvPr/>
        </p:nvSpPr>
        <p:spPr>
          <a:xfrm>
            <a:off x="1916200" y="3832400"/>
            <a:ext cx="58092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graphicFrame>
        <p:nvGraphicFramePr>
          <p:cNvPr id="178" name="Google Shape;178;p28"/>
          <p:cNvGraphicFramePr/>
          <p:nvPr/>
        </p:nvGraphicFramePr>
        <p:xfrm>
          <a:off x="3096500" y="683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{8C7F837A-9F05-4FEB-A69C-7D0BB408A256}</a:tableStyleId>
              </a:tblPr>
              <a:tblGrid>
                <a:gridCol w="2642700"/>
                <a:gridCol w="2642700"/>
              </a:tblGrid>
              <a:tr h="5414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escripción 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</a:t>
                      </a: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etalle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/>
                </a:tc>
              </a:tr>
              <a:tr h="54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Remuneraciones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R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Sueldo de 9 docentes y 5 Asistentes de la Educación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54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Recursos tecnológicos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R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34 computadores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Buses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R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 salidas pedagógicas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54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Materiales de enseñanza y recursos didácticos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R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Libros, Papel fotocopias, plumones, cartulinas, lápices, archivadores, etc.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414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Implementos deportivos y de recreación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R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 mesas tenis de mesa, 3  taca tacas, 6 juegos de mesa, etc.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5B3D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  <p:pic>
        <p:nvPicPr>
          <p:cNvPr id="179" name="Google Shape;179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183574" y="2851150"/>
            <a:ext cx="2640749" cy="1980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87" name="Google Shape;187;p29"/>
          <p:cNvSpPr txBox="1"/>
          <p:nvPr/>
        </p:nvSpPr>
        <p:spPr>
          <a:xfrm>
            <a:off x="311692" y="371816"/>
            <a:ext cx="4854600" cy="6459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32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GESTIÓN PEDAGÓGICA</a:t>
            </a:r>
            <a:endParaRPr b="1" sz="32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p29"/>
          <p:cNvSpPr txBox="1"/>
          <p:nvPr/>
        </p:nvSpPr>
        <p:spPr>
          <a:xfrm>
            <a:off x="311700" y="1152475"/>
            <a:ext cx="8375400" cy="37677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85750" lvl="0" marL="28575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Noto Sans Symbols"/>
              <a:buChar char="❖"/>
            </a:pPr>
            <a:r>
              <a:rPr b="1" lang="es-419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Mejorar resultados de aprendizajes </a:t>
            </a:r>
            <a:r>
              <a:rPr lang="es-419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todos los estudiantes.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285750" lvl="0" marL="285750" rtl="0" algn="just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40"/>
              <a:buFont typeface="Noto Sans Symbols"/>
              <a:buChar char="❖"/>
            </a:pPr>
            <a:r>
              <a:rPr b="1" lang="es-419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Fortalecer la gestión Institucional </a:t>
            </a:r>
            <a:r>
              <a:rPr lang="es-419" sz="24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través del asesoramiento y apoyo pedagógico a los docentes en materias referidas a la organización, preparación de la enseñanza, acción docente en el aula y evaluación de los aprendizajes, con una implementación curricular, sustentada en el Modelo del Marco de la Buena Enseñanza.</a:t>
            </a:r>
            <a:endParaRPr sz="24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0"/>
          <p:cNvSpPr txBox="1"/>
          <p:nvPr>
            <p:ph type="title"/>
          </p:nvPr>
        </p:nvSpPr>
        <p:spPr>
          <a:xfrm>
            <a:off x="311700" y="153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latin typeface="Century Gothic"/>
                <a:ea typeface="Century Gothic"/>
                <a:cs typeface="Century Gothic"/>
                <a:sym typeface="Century Gothic"/>
              </a:rPr>
              <a:t>Programa y proyectos pedagógicos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4" name="Google Shape;194;p30"/>
          <p:cNvSpPr txBox="1"/>
          <p:nvPr>
            <p:ph idx="1" type="body"/>
          </p:nvPr>
        </p:nvSpPr>
        <p:spPr>
          <a:xfrm>
            <a:off x="563075" y="1040175"/>
            <a:ext cx="8269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D3B86"/>
              </a:buClr>
              <a:buSzPts val="2000"/>
              <a:buFont typeface="Century Gothic"/>
              <a:buChar char="❖"/>
            </a:pPr>
            <a:r>
              <a:rPr b="1" lang="es-419" sz="2000">
                <a:solidFill>
                  <a:srgbClr val="0D3B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PME</a:t>
            </a:r>
            <a:endParaRPr b="1" sz="2000">
              <a:solidFill>
                <a:srgbClr val="0D3B8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D3B86"/>
              </a:buClr>
              <a:buSzPts val="2000"/>
              <a:buFont typeface="Century Gothic"/>
              <a:buChar char="❖"/>
            </a:pPr>
            <a:r>
              <a:rPr b="1" lang="es-419" sz="2000">
                <a:solidFill>
                  <a:srgbClr val="0D3B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</a:t>
            </a:r>
            <a:r>
              <a:rPr b="1" lang="es-419" sz="2000">
                <a:solidFill>
                  <a:srgbClr val="0D3B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COORDINACIÓN</a:t>
            </a:r>
            <a:r>
              <a:rPr b="1" lang="es-419" sz="2000">
                <a:solidFill>
                  <a:srgbClr val="0D3B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CICLOS.</a:t>
            </a:r>
            <a:endParaRPr b="1" sz="2000">
              <a:solidFill>
                <a:srgbClr val="0D3B8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D3B86"/>
              </a:buClr>
              <a:buSzPts val="2000"/>
              <a:buFont typeface="Century Gothic"/>
              <a:buChar char="❖"/>
            </a:pPr>
            <a:r>
              <a:rPr b="1" lang="es-419" sz="2000">
                <a:solidFill>
                  <a:srgbClr val="0D3B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 (DIAGNÓSTICO INTEGRAL DE APRENDIZAJE.</a:t>
            </a:r>
            <a:endParaRPr b="1" sz="2000">
              <a:solidFill>
                <a:srgbClr val="0D3B8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D3B86"/>
              </a:buClr>
              <a:buSzPts val="2000"/>
              <a:buFont typeface="Century Gothic"/>
              <a:buChar char="❖"/>
            </a:pPr>
            <a:r>
              <a:rPr b="1" lang="es-419" sz="2000">
                <a:solidFill>
                  <a:srgbClr val="0D3B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PROGRAMA DE CONTENCIÓN SICOEMOCIONAL.</a:t>
            </a:r>
            <a:endParaRPr b="1" sz="2000">
              <a:solidFill>
                <a:srgbClr val="0D3B8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D3B86"/>
              </a:buClr>
              <a:buSzPts val="2000"/>
              <a:buFont typeface="Century Gothic"/>
              <a:buChar char="❖"/>
            </a:pPr>
            <a:r>
              <a:rPr b="1" lang="es-419" sz="2000">
                <a:solidFill>
                  <a:srgbClr val="0D3B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ACOMPAÑAMIENTO PEDAGÓGICO.</a:t>
            </a:r>
            <a:endParaRPr b="1" sz="2000">
              <a:solidFill>
                <a:srgbClr val="0D3B8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D3B86"/>
              </a:buClr>
              <a:buSzPts val="2000"/>
              <a:buFont typeface="Century Gothic"/>
              <a:buChar char="❖"/>
            </a:pPr>
            <a:r>
              <a:rPr b="1" lang="es-419" sz="2000">
                <a:solidFill>
                  <a:srgbClr val="0D3B8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ACTIVIDADES CURRICULARES DE LIBRE ELECCIÓN (Semana del libro, semana de la convivencia, semana del Inglés, feria científica, talleres deportivos y artísticos).</a:t>
            </a:r>
            <a:endParaRPr b="1" sz="2000">
              <a:solidFill>
                <a:srgbClr val="0D3B8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03" name="Google Shape;203;p31"/>
          <p:cNvSpPr txBox="1"/>
          <p:nvPr/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MEJORAMIENTO EDUCATIVO	2023</a:t>
            </a:r>
            <a:endParaRPr b="1"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4" name="Google Shape;204;p31"/>
          <p:cNvSpPr/>
          <p:nvPr/>
        </p:nvSpPr>
        <p:spPr>
          <a:xfrm>
            <a:off x="263721" y="1152464"/>
            <a:ext cx="8355000" cy="3456300"/>
          </a:xfrm>
          <a:prstGeom prst="roundRect">
            <a:avLst>
              <a:gd fmla="val 16667" name="adj"/>
            </a:avLst>
          </a:prstGeom>
          <a:solidFill>
            <a:srgbClr val="9FC5E8"/>
          </a:solidFill>
          <a:ln cap="flat" cmpd="sng" w="25400">
            <a:solidFill>
              <a:srgbClr val="43708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r>
              <a:rPr b="0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 Plan de Mejoramiento Educativo es el instrumento a través del cual la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escuela planifica y organiza su proceso</a:t>
            </a:r>
            <a:r>
              <a:rPr b="0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mejoramiento educativo </a:t>
            </a:r>
            <a:r>
              <a:rPr b="0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centrado en los aprendizajes por un período de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cuatro años</a:t>
            </a:r>
            <a:r>
              <a:rPr b="0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En él se establecen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metas </a:t>
            </a:r>
            <a:r>
              <a:rPr b="0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aprendizaje y las 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acciones</a:t>
            </a:r>
            <a:r>
              <a:rPr b="0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desarrollar cada año en la escuela.</a:t>
            </a:r>
            <a:r>
              <a:rPr b="1" i="0" lang="es-419" sz="2400" u="none" cap="none" strike="noStrike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b="0" i="0" sz="2400" u="none" cap="none" strike="noStrike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10" name="Google Shape;210;p32"/>
          <p:cNvSpPr txBox="1"/>
          <p:nvPr/>
        </p:nvSpPr>
        <p:spPr>
          <a:xfrm>
            <a:off x="127100" y="151050"/>
            <a:ext cx="402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PME</a:t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211" name="Google Shape;211;p32"/>
          <p:cNvGraphicFramePr/>
          <p:nvPr/>
        </p:nvGraphicFramePr>
        <p:xfrm>
          <a:off x="1105600" y="2332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2580850"/>
                <a:gridCol w="2081775"/>
                <a:gridCol w="2509550"/>
              </a:tblGrid>
              <a:tr h="6557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DIMENSIONES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CANTIDAD DE ACCIONES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% DE IMPLEMENTACIÓN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Gestión Pedagógica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100 %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71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Gestión de Liderazgo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100%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10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Gestión Convivencia escolar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100%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711000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Gestión de Recursos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100%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110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5-99%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aphicFrame>
        <p:nvGraphicFramePr>
          <p:cNvPr id="72" name="Google Shape;72;p15"/>
          <p:cNvGraphicFramePr/>
          <p:nvPr/>
        </p:nvGraphicFramePr>
        <p:xfrm>
          <a:off x="597400" y="188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{8C7F837A-9F05-4FEB-A69C-7D0BB408A256}</a:tableStyleId>
              </a:tblPr>
              <a:tblGrid>
                <a:gridCol w="4396025"/>
                <a:gridCol w="3885700"/>
              </a:tblGrid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UNIDAD EDUCATIVA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Escuela General Alberto Bachelet Martínez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COMUNA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 Bosque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PROVINCIA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Santiago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27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REGIÓN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Metropolitana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DIRECCIÓN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Albeniz 12021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DECRETO COOPERADOR 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N° 958 de marzo de 1982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ROL BASE DE DATOS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10557-0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MATRÍCULA EFECTIVA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311 estudiantes.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NIVELES/MODALIDADES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Pre-Básica (1er. Y 2do. Nivel de Transición)</a:t>
                      </a:r>
                      <a:endParaRPr sz="13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Básica (1ero. A 8vo. Básico)</a:t>
                      </a:r>
                      <a:endParaRPr sz="13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JORNADA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Pre-Básica/jornada mañana y tarde</a:t>
                      </a:r>
                      <a:endParaRPr sz="13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Básica/ Jornada Escolar Completa</a:t>
                      </a:r>
                      <a:endParaRPr sz="13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NÚMERO DE CURSOS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VULNERABILIDAD 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Media-Baja IVE-SINAE 89%</a:t>
                      </a:r>
                      <a:endParaRPr sz="1700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TIPO DE FINANCIAMIENTO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Subvención Estatal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DEPENDENCIA ADMINISTRATIVA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Escuela Municipal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664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FECHA DE FUNDACIÓN </a:t>
                      </a:r>
                      <a:r>
                        <a:rPr lang="es-419" sz="17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</a:t>
                      </a:r>
                      <a:endParaRPr sz="17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3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 de agosto  de 1964</a:t>
                      </a:r>
                      <a:endParaRPr sz="17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3"/>
          <p:cNvSpPr txBox="1"/>
          <p:nvPr>
            <p:ph idx="1" type="body"/>
          </p:nvPr>
        </p:nvSpPr>
        <p:spPr>
          <a:xfrm>
            <a:off x="311700" y="798050"/>
            <a:ext cx="8520600" cy="42588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General: Movilizar el nivel de logro de los estudiantes hacia un nivel superior, mediante prácticas institucionales de alto desempeño.</a:t>
            </a:r>
            <a:endParaRPr b="1"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Acciones:</a:t>
            </a:r>
            <a:endParaRPr b="1"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-Reuniones de ciclo.</a:t>
            </a:r>
            <a:endParaRPr b="1"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Adquisición lectora - Dominio lector</a:t>
            </a:r>
            <a:endParaRPr b="1"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Aprendizajes claves: Lenguaje y Matemática</a:t>
            </a:r>
            <a:endParaRPr b="1"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Acompañamiento pedagógico</a:t>
            </a:r>
            <a:endParaRPr b="1"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- Cobertura Curricular</a:t>
            </a:r>
            <a:endParaRPr b="1"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Google Shape;217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18" name="Google Shape;218;p33"/>
          <p:cNvSpPr txBox="1"/>
          <p:nvPr/>
        </p:nvSpPr>
        <p:spPr>
          <a:xfrm>
            <a:off x="311700" y="141800"/>
            <a:ext cx="8520600" cy="5727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8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COORDINACIÓN DE CICLO</a:t>
            </a:r>
            <a:endParaRPr b="1" sz="2800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chemeClr val="lt1"/>
                </a:solidFill>
              </a:rPr>
              <a:t>Adquisición Lectora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224" name="Google Shape;224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 práctica logra una decodificación automática de las palabras, permitiéndoles a los alumnos y alumnas centrarse en el significado y comprensión del texto.</a:t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51435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chemeClr val="lt1"/>
              </a:buClr>
              <a:buSzPts val="1824"/>
              <a:buFont typeface="Arial"/>
              <a:buNone/>
            </a:pPr>
            <a:r>
              <a:t/>
            </a: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6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>
            <p:ph type="title"/>
          </p:nvPr>
        </p:nvSpPr>
        <p:spPr>
          <a:xfrm>
            <a:off x="0" y="0"/>
            <a:ext cx="91440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Adquisición de lectura - Dominio Lector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aphicFrame>
        <p:nvGraphicFramePr>
          <p:cNvPr id="232" name="Google Shape;232;p35"/>
          <p:cNvGraphicFramePr/>
          <p:nvPr/>
        </p:nvGraphicFramePr>
        <p:xfrm>
          <a:off x="-12" y="518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1137750"/>
                <a:gridCol w="1362475"/>
                <a:gridCol w="1278175"/>
                <a:gridCol w="1207975"/>
                <a:gridCol w="1545050"/>
                <a:gridCol w="1320350"/>
                <a:gridCol w="1292225"/>
              </a:tblGrid>
              <a:tr h="327000">
                <a:tc rowSpan="2"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Cursos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gridSpan="6">
                  <a:txBody>
                    <a:bodyPr/>
                    <a:lstStyle/>
                    <a:p>
                      <a:pPr indent="0" lvl="0" marL="0" rtl="0"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SITUACIÓN FINAL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3749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Matrícula del curso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 lector*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Silábico*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Palabra a palabra*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U. cortas*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Lector Fluido*</a:t>
                      </a:r>
                      <a:endParaRPr b="1"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132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1ºA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24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16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390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2ºA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36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390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3ºA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29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390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4ºA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28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390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5ºA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390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6ºA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28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390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6ºB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28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390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7ºA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22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3904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8ºA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37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15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21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FFFFF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ckwell"/>
              <a:buNone/>
            </a:pPr>
            <a:r>
              <a:rPr b="1" lang="es-419" sz="2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APRENDIZAJES CLAVE </a:t>
            </a:r>
            <a:endParaRPr/>
          </a:p>
        </p:txBody>
      </p:sp>
      <p:sp>
        <p:nvSpPr>
          <p:cNvPr id="238" name="Google Shape;238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solidFill>
            <a:srgbClr val="1C4587"/>
          </a:solidFill>
        </p:spPr>
        <p:txBody>
          <a:bodyPr anchorCtr="0" anchor="ctr" bIns="91425" lIns="91425" spcFirstLastPara="1" rIns="91425" wrap="square" tIns="91425">
            <a:normAutofit lnSpcReduction="20000"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 1° año básico, se definen </a:t>
            </a:r>
            <a:r>
              <a:rPr b="1"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aprendizajes claves</a:t>
            </a:r>
            <a:r>
              <a:rPr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 Lenguaje y Matemática.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 el caso de Lenguaje, el Aprendizaje clave corresponde a </a:t>
            </a:r>
            <a:r>
              <a:rPr b="1"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Localización de información explícita</a:t>
            </a:r>
            <a:r>
              <a:rPr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 y en Matemática se ha definido </a:t>
            </a:r>
            <a:r>
              <a:rPr b="1"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Números y Operaciones</a:t>
            </a:r>
            <a:r>
              <a:rPr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118870" lvl="0" marL="257175" rtl="0" algn="l">
              <a:lnSpc>
                <a:spcPct val="100000"/>
              </a:lnSpc>
              <a:spcBef>
                <a:spcPts val="960"/>
              </a:spcBef>
              <a:spcAft>
                <a:spcPts val="0"/>
              </a:spcAft>
              <a:buClr>
                <a:srgbClr val="D34817"/>
              </a:buClr>
              <a:buSzPts val="1824"/>
              <a:buFont typeface="Arial"/>
              <a:buNone/>
            </a:pPr>
            <a:r>
              <a:t/>
            </a:r>
            <a:endParaRPr sz="2000">
              <a:solidFill>
                <a:srgbClr val="0F486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7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-419" sz="2680">
                <a:latin typeface="Century Gothic"/>
                <a:ea typeface="Century Gothic"/>
                <a:cs typeface="Century Gothic"/>
                <a:sym typeface="Century Gothic"/>
              </a:rPr>
              <a:t>EVALUACIÓN DE NIVEL</a:t>
            </a:r>
            <a:br>
              <a:rPr b="1" lang="es-419" sz="268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s-419" sz="1600">
                <a:latin typeface="Century Gothic"/>
                <a:ea typeface="Century Gothic"/>
                <a:cs typeface="Century Gothic"/>
                <a:sym typeface="Century Gothic"/>
              </a:rPr>
              <a:t>LOCALIZAR INFORMACIÓN EXPLÍCITA</a:t>
            </a:r>
            <a:endParaRPr b="1" sz="268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320"/>
          </a:p>
        </p:txBody>
      </p:sp>
      <p:sp>
        <p:nvSpPr>
          <p:cNvPr id="245" name="Google Shape;245;p37"/>
          <p:cNvSpPr txBox="1"/>
          <p:nvPr>
            <p:ph idx="1" type="body"/>
          </p:nvPr>
        </p:nvSpPr>
        <p:spPr>
          <a:xfrm>
            <a:off x="311700" y="13048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aphicFrame>
        <p:nvGraphicFramePr>
          <p:cNvPr id="247" name="Google Shape;247;p37"/>
          <p:cNvGraphicFramePr/>
          <p:nvPr/>
        </p:nvGraphicFramePr>
        <p:xfrm>
          <a:off x="0" y="885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796775"/>
                <a:gridCol w="1039875"/>
                <a:gridCol w="1242400"/>
                <a:gridCol w="1080375"/>
                <a:gridCol w="1269475"/>
                <a:gridCol w="1242400"/>
                <a:gridCol w="1080375"/>
                <a:gridCol w="1269475"/>
              </a:tblGrid>
              <a:tr h="601875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Cursos </a:t>
                      </a: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*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 anchor="ctr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Matrícula del curso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 anchor="ctr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grid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Consolidado  Evaluaciones</a:t>
                      </a:r>
                      <a:endParaRPr b="1"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568550">
                <a:tc vMerge="1"/>
                <a:tc v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1era*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2da*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</a:tr>
              <a:tr h="746250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Adecuados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Elemental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Insuficientes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Adecuados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Elemental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Insuficientes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600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3°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29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13%</a:t>
                      </a:r>
                      <a:endParaRPr b="1"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46%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41%</a:t>
                      </a:r>
                      <a:endParaRPr b="1" sz="1500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22%</a:t>
                      </a:r>
                      <a:endParaRPr b="1"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30% 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48%</a:t>
                      </a:r>
                      <a:endParaRPr b="1" sz="1500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600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5°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37%</a:t>
                      </a:r>
                      <a:endParaRPr b="1"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41%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22%</a:t>
                      </a:r>
                      <a:endParaRPr b="1" sz="1500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38%</a:t>
                      </a:r>
                      <a:endParaRPr b="1"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47%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15%</a:t>
                      </a:r>
                      <a:endParaRPr b="1" sz="1500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6006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7°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33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10%</a:t>
                      </a:r>
                      <a:endParaRPr b="1"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19%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71%</a:t>
                      </a:r>
                      <a:endParaRPr b="1" sz="1500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21%</a:t>
                      </a:r>
                      <a:endParaRPr b="1"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38%</a:t>
                      </a:r>
                      <a:endParaRPr sz="15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31%</a:t>
                      </a:r>
                      <a:endParaRPr b="1" sz="1500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56855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	*Cantidad de estudiantes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/>
          <p:nvPr>
            <p:ph type="title"/>
          </p:nvPr>
        </p:nvSpPr>
        <p:spPr>
          <a:xfrm>
            <a:off x="31170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b="1" lang="es-419">
                <a:latin typeface="Century Gothic"/>
                <a:ea typeface="Century Gothic"/>
                <a:cs typeface="Century Gothic"/>
                <a:sym typeface="Century Gothic"/>
              </a:rPr>
              <a:t>EVALUACIÓN DE NIVEL</a:t>
            </a:r>
            <a:br>
              <a:rPr b="1" lang="es-419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b="1" lang="es-419" sz="1800">
                <a:latin typeface="Century Gothic"/>
                <a:ea typeface="Century Gothic"/>
                <a:cs typeface="Century Gothic"/>
                <a:sym typeface="Century Gothic"/>
              </a:rPr>
              <a:t>EJE NÚMERO Y OPERACIONES</a:t>
            </a:r>
            <a:br>
              <a:rPr b="1" lang="es-419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endParaRPr/>
          </a:p>
        </p:txBody>
      </p:sp>
      <p:sp>
        <p:nvSpPr>
          <p:cNvPr id="253" name="Google Shape;253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aphicFrame>
        <p:nvGraphicFramePr>
          <p:cNvPr id="254" name="Google Shape;254;p38"/>
          <p:cNvGraphicFramePr/>
          <p:nvPr/>
        </p:nvGraphicFramePr>
        <p:xfrm>
          <a:off x="0" y="8566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807625"/>
                <a:gridCol w="1054025"/>
                <a:gridCol w="1259325"/>
                <a:gridCol w="1095075"/>
                <a:gridCol w="1286750"/>
                <a:gridCol w="1259325"/>
                <a:gridCol w="1095075"/>
                <a:gridCol w="1286750"/>
              </a:tblGrid>
              <a:tr h="593750"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1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Cursos </a:t>
                      </a: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*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 anchor="ctr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rowSpan="3">
                  <a:txBody>
                    <a:bodyPr/>
                    <a:lstStyle/>
                    <a:p>
                      <a:pPr indent="0" lvl="0" marL="0" rtl="0" algn="ctr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Matrícula del curso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 anchor="ctr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gridSpan="6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Consolidado  Evaluaciones</a:t>
                      </a:r>
                      <a:endParaRPr b="1"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</a:tr>
              <a:tr h="560900">
                <a:tc vMerge="1"/>
                <a:tc v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1era*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2da*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</a:tr>
              <a:tr h="736175">
                <a:tc vMerge="1"/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Adecuados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Elemental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Insuficientes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F486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Adecuados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Elemental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Insuficientes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582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3°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29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41</a:t>
                      </a:r>
                      <a:r>
                        <a:rPr b="1" lang="es-419" sz="15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</a:t>
                      </a:r>
                      <a:endParaRPr b="1"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</a:t>
                      </a:r>
                      <a:r>
                        <a:rPr lang="es-419" sz="15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 u="none" cap="none" strike="noStrike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41%</a:t>
                      </a:r>
                      <a:endParaRPr b="1" sz="15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12%</a:t>
                      </a:r>
                      <a:endParaRPr b="1"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16%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72%</a:t>
                      </a:r>
                      <a:endParaRPr b="1" sz="15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582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5°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31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35%</a:t>
                      </a:r>
                      <a:endParaRPr b="1"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44%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21%</a:t>
                      </a:r>
                      <a:endParaRPr b="1" sz="15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39%</a:t>
                      </a:r>
                      <a:endParaRPr b="1"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45%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16%</a:t>
                      </a:r>
                      <a:endParaRPr b="1" sz="15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5828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7°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33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18%</a:t>
                      </a:r>
                      <a:endParaRPr b="1"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48%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34%</a:t>
                      </a:r>
                      <a:endParaRPr b="1" sz="15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21%</a:t>
                      </a:r>
                      <a:endParaRPr b="1"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46%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s-419" sz="1500">
                          <a:solidFill>
                            <a:srgbClr val="FF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33%</a:t>
                      </a:r>
                      <a:endParaRPr b="1" sz="1500" u="none" cap="none" strike="noStrike">
                        <a:solidFill>
                          <a:srgbClr val="FF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525" marB="0" marR="9525" marL="9525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</a:tr>
              <a:tr h="560900">
                <a:tc gridSpan="8">
                  <a:txBody>
                    <a:bodyPr/>
                    <a:lstStyle/>
                    <a:p>
                      <a:pPr indent="0" lvl="0" marL="0" rtl="0" algn="l"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	*Cantidad de estudiantes</a:t>
                      </a:r>
                      <a:endParaRPr b="1"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BE5F1"/>
                    </a:solidFill>
                  </a:tcPr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/>
          <p:nvPr>
            <p:ph type="title"/>
          </p:nvPr>
        </p:nvSpPr>
        <p:spPr>
          <a:xfrm>
            <a:off x="311700" y="445025"/>
            <a:ext cx="8520600" cy="5193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ckwell"/>
              <a:buNone/>
            </a:pPr>
            <a:r>
              <a:rPr b="1"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EVALUACIÓN DIAGNÓSTICO INTEGRAL DE APRENDIZAJE (DIA)</a:t>
            </a:r>
            <a:endParaRPr b="1" sz="1700"/>
          </a:p>
        </p:txBody>
      </p:sp>
      <p:sp>
        <p:nvSpPr>
          <p:cNvPr id="260" name="Google Shape;260;p39"/>
          <p:cNvSpPr txBox="1"/>
          <p:nvPr>
            <p:ph idx="1" type="body"/>
          </p:nvPr>
        </p:nvSpPr>
        <p:spPr>
          <a:xfrm>
            <a:off x="311700" y="1196175"/>
            <a:ext cx="8520600" cy="27933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 </a:t>
            </a:r>
            <a:r>
              <a:rPr b="1" lang="es-419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</a:t>
            </a:r>
            <a:r>
              <a:rPr lang="es-419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tiene como propósito contribuir a que las escuelas monitoreen internamente los aprendizajes </a:t>
            </a:r>
            <a:r>
              <a:rPr b="1" lang="es-419" sz="28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socioemocionales y académicos </a:t>
            </a:r>
            <a:r>
              <a:rPr lang="es-419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sus estudiantes mediante la aplicación de tres evaluaciones a lo largo del año escolar.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1" name="Google Shape;261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67" name="Google Shape;267;p40"/>
          <p:cNvSpPr txBox="1"/>
          <p:nvPr/>
        </p:nvSpPr>
        <p:spPr>
          <a:xfrm>
            <a:off x="373800" y="157000"/>
            <a:ext cx="40668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</a:t>
            </a:r>
            <a:r>
              <a:rPr lang="es-419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ESTADÍSTICA DIA SOCIOEMOCIONAL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8" name="Google Shape;268;p40"/>
          <p:cNvPicPr preferRelativeResize="0"/>
          <p:nvPr/>
        </p:nvPicPr>
        <p:blipFill rotWithShape="1">
          <a:blip r:embed="rId3">
            <a:alphaModFix/>
          </a:blip>
          <a:srcRect b="19276" l="0" r="0" t="0"/>
          <a:stretch/>
        </p:blipFill>
        <p:spPr>
          <a:xfrm>
            <a:off x="0" y="574025"/>
            <a:ext cx="9094649" cy="401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74" name="Google Shape;274;p41"/>
          <p:cNvSpPr txBox="1"/>
          <p:nvPr/>
        </p:nvSpPr>
        <p:spPr>
          <a:xfrm>
            <a:off x="373800" y="157000"/>
            <a:ext cx="40668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</a:t>
            </a:r>
            <a:r>
              <a:rPr lang="es-419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ESTADÍSTICA DIA SOCIOEMOCIONAL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5" name="Google Shape;275;p41"/>
          <p:cNvPicPr preferRelativeResize="0"/>
          <p:nvPr/>
        </p:nvPicPr>
        <p:blipFill rotWithShape="1">
          <a:blip r:embed="rId3">
            <a:alphaModFix/>
          </a:blip>
          <a:srcRect b="14581" l="0" r="0" t="0"/>
          <a:stretch/>
        </p:blipFill>
        <p:spPr>
          <a:xfrm>
            <a:off x="0" y="731250"/>
            <a:ext cx="9143999" cy="39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81" name="Google Shape;281;p42"/>
          <p:cNvSpPr txBox="1"/>
          <p:nvPr/>
        </p:nvSpPr>
        <p:spPr>
          <a:xfrm>
            <a:off x="373800" y="157000"/>
            <a:ext cx="40668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</a:t>
            </a:r>
            <a:r>
              <a:rPr lang="es-419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ESTADÍSTICA DIA SOCIOEMOCIONAL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82200"/>
            <a:ext cx="9144001" cy="4561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687800" y="433600"/>
            <a:ext cx="7954500" cy="12867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VISIÓN</a:t>
            </a:r>
            <a:r>
              <a:rPr lang="es-419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                                                             	</a:t>
            </a:r>
            <a:endParaRPr sz="1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 Escuela General Alberto Bachelet Martínez aspira a ser reconocida por la comunidad por desarrollar una  propuesta educativa innovadora  que ofrece una real oportunidad de desarrollo personal y académico para todos sus estudiantes, asegurándoles  espacios educativos nutritivos que les permitan  desarrollar al  máximo sus capacidades.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687800" y="1804600"/>
            <a:ext cx="7954500" cy="12867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MISIÓN</a:t>
            </a:r>
            <a:endParaRPr sz="1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Somos un escuela pública,  que potencia  un  trabajo conjunto entre todos los integrantes de la comunidad educativa  con el fin de contribuir al desarrollo y bienestar de los  estudiantes y su plena integración a la sociedad,  promoviendo una educación holística centrada en aprendizajes significativos y perdurables, sustentados en el conocimiento, valores y afectividad.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687800" y="3175600"/>
            <a:ext cx="7954500" cy="12867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SELLO</a:t>
            </a:r>
            <a:endParaRPr b="1" sz="1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1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Mejorar los aprendizajes de los estudiantes mediante la implementación eficaz e intencionada de diferentes proyectos, acciones, actividades y comportamientos potenciadores de una sana convivencia escolar, entendida como un derecho y una responsabilidad de todos los miembros de la comunidad educativa y que se fundamenta en la dignidad y el respeto que las personas se merecen.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88" name="Google Shape;288;p43"/>
          <p:cNvSpPr txBox="1"/>
          <p:nvPr/>
        </p:nvSpPr>
        <p:spPr>
          <a:xfrm>
            <a:off x="373800" y="157000"/>
            <a:ext cx="40668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</a:t>
            </a:r>
            <a:r>
              <a:rPr lang="es-419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ESTADÍSTICA DIA LENGUAJE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3.1.-  RENDIMIENTO</a:t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9" name="Google Shape;28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12000"/>
            <a:ext cx="8038882" cy="3498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66014"/>
            <a:ext cx="9144002" cy="4211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96" name="Google Shape;296;p44"/>
          <p:cNvSpPr txBox="1"/>
          <p:nvPr/>
        </p:nvSpPr>
        <p:spPr>
          <a:xfrm>
            <a:off x="373800" y="157000"/>
            <a:ext cx="40668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</a:t>
            </a:r>
            <a:r>
              <a:rPr lang="es-419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ESTADÍSTICA DIA MATEMÁTICA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7" name="Google Shape;29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710175"/>
            <a:ext cx="9144001" cy="405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5"/>
          <p:cNvSpPr txBox="1"/>
          <p:nvPr>
            <p:ph type="title"/>
          </p:nvPr>
        </p:nvSpPr>
        <p:spPr>
          <a:xfrm>
            <a:off x="311700" y="445025"/>
            <a:ext cx="8520600" cy="5193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ckwell"/>
              <a:buNone/>
            </a:pPr>
            <a:r>
              <a:rPr b="1"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EVALUACIÓN SIMCE</a:t>
            </a:r>
            <a:endParaRPr b="1" sz="1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45"/>
          <p:cNvSpPr txBox="1"/>
          <p:nvPr>
            <p:ph idx="1" type="body"/>
          </p:nvPr>
        </p:nvSpPr>
        <p:spPr>
          <a:xfrm>
            <a:off x="311700" y="1196175"/>
            <a:ext cx="8520600" cy="2984100"/>
          </a:xfrm>
          <a:prstGeom prst="rect">
            <a:avLst/>
          </a:prstGeom>
          <a:solidFill>
            <a:srgbClr val="1C4587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 </a:t>
            </a:r>
            <a:r>
              <a:rPr b="1"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SIMCE</a:t>
            </a:r>
            <a:r>
              <a:rPr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tiene como propósito </a:t>
            </a:r>
            <a:r>
              <a:rPr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contribuir al mejoramiento de la </a:t>
            </a:r>
            <a:r>
              <a:rPr b="1" lang="es-419" sz="21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calidad</a:t>
            </a:r>
            <a:r>
              <a:rPr b="1"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</a:t>
            </a:r>
            <a:r>
              <a:rPr b="1" lang="es-419" sz="21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equidad</a:t>
            </a:r>
            <a:r>
              <a:rPr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la educación, informando sobre los </a:t>
            </a:r>
            <a:r>
              <a:rPr b="1" lang="es-419" sz="2100" u="sng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logros de aprendizaje</a:t>
            </a:r>
            <a:r>
              <a:rPr lang="es-419" sz="21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los estudiantes en diferentes áreas de aprendizaje del currículo nacional, y relacionándolos con el contexto escolar y social en el que estos aprenden.</a:t>
            </a:r>
            <a:endParaRPr sz="21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4" name="Google Shape;304;p4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10" name="Google Shape;310;p46"/>
          <p:cNvSpPr txBox="1"/>
          <p:nvPr/>
        </p:nvSpPr>
        <p:spPr>
          <a:xfrm>
            <a:off x="373800" y="157000"/>
            <a:ext cx="40668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</a:t>
            </a:r>
            <a:r>
              <a:rPr lang="es-419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SIMCE LENGUAJE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11" name="Google Shape;311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4050" y="753700"/>
            <a:ext cx="7148875" cy="438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46"/>
          <p:cNvSpPr/>
          <p:nvPr/>
        </p:nvSpPr>
        <p:spPr>
          <a:xfrm rot="-5400000">
            <a:off x="7761675" y="1417775"/>
            <a:ext cx="831000" cy="24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C4587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46"/>
          <p:cNvSpPr txBox="1"/>
          <p:nvPr/>
        </p:nvSpPr>
        <p:spPr>
          <a:xfrm>
            <a:off x="8379375" y="1260425"/>
            <a:ext cx="5487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300">
                <a:solidFill>
                  <a:srgbClr val="1C4587"/>
                </a:solidFill>
              </a:rPr>
              <a:t>6</a:t>
            </a:r>
            <a:endParaRPr b="1" sz="23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319" name="Google Shape;319;p47"/>
          <p:cNvSpPr txBox="1"/>
          <p:nvPr/>
        </p:nvSpPr>
        <p:spPr>
          <a:xfrm>
            <a:off x="373800" y="157000"/>
            <a:ext cx="40668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3.</a:t>
            </a:r>
            <a:r>
              <a:rPr lang="es-419" sz="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SIMCE MATEMÁTICA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20" name="Google Shape;32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550" y="684125"/>
            <a:ext cx="7098818" cy="44593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7"/>
          <p:cNvSpPr/>
          <p:nvPr/>
        </p:nvSpPr>
        <p:spPr>
          <a:xfrm rot="-5400000">
            <a:off x="7761675" y="1417775"/>
            <a:ext cx="831000" cy="2469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C4587"/>
          </a:solidFill>
          <a:ln cap="flat" cmpd="sng" w="95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2" name="Google Shape;322;p47"/>
          <p:cNvSpPr txBox="1"/>
          <p:nvPr/>
        </p:nvSpPr>
        <p:spPr>
          <a:xfrm>
            <a:off x="8356925" y="1260425"/>
            <a:ext cx="548700" cy="4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300">
                <a:solidFill>
                  <a:srgbClr val="1C4587"/>
                </a:solidFill>
              </a:rPr>
              <a:t>29</a:t>
            </a:r>
            <a:endParaRPr b="1" sz="2300">
              <a:solidFill>
                <a:srgbClr val="1C4587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/>
          <p:nvPr>
            <p:ph type="title"/>
          </p:nvPr>
        </p:nvSpPr>
        <p:spPr>
          <a:xfrm>
            <a:off x="311700" y="220425"/>
            <a:ext cx="85206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-419" sz="242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acompañamiento pedagógico (Decreto 67)</a:t>
            </a:r>
            <a:endParaRPr b="1" sz="242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8" name="Google Shape;328;p48"/>
          <p:cNvSpPr txBox="1"/>
          <p:nvPr>
            <p:ph idx="1" type="body"/>
          </p:nvPr>
        </p:nvSpPr>
        <p:spPr>
          <a:xfrm>
            <a:off x="311700" y="1019975"/>
            <a:ext cx="8520600" cy="38790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02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Resguardar, en el proceso de promoción, a aquellos estudiantes que hayan estado en situación de riesgo de repitencia, ya sea que se decida su promoción o repitencia, reciban apoyos pertinentes y focalizados que les permitan continuar el siguiente año escolar en las mejores condiciones posibles y sigan progresando en su aprendizaje. Estas medidas de acompañamiento deben ser definidas por el establecimiento, lo cual se encuentra consignado en el artículo 12 del Decreto 67/2018:</a:t>
            </a:r>
            <a:endParaRPr sz="2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51435" rtl="0" algn="just">
              <a:lnSpc>
                <a:spcPct val="80000"/>
              </a:lnSpc>
              <a:spcBef>
                <a:spcPts val="881"/>
              </a:spcBef>
              <a:spcAft>
                <a:spcPts val="0"/>
              </a:spcAft>
              <a:buNone/>
            </a:pPr>
            <a:r>
              <a:t/>
            </a:r>
            <a:endParaRPr sz="1902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80000"/>
              </a:lnSpc>
              <a:spcBef>
                <a:spcPts val="881"/>
              </a:spcBef>
              <a:spcAft>
                <a:spcPts val="0"/>
              </a:spcAft>
              <a:buNone/>
            </a:pPr>
            <a:r>
              <a:rPr lang="es-419" sz="1902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Artículo 12.- El establecimiento educacional deberá, durante el año escolar siguiente, arbitrar las medidas necesarias para proveer el acompañamiento pedagógico de los alumnos que, según lo dispuesto en el artículo anterior, hayan o no sido promovidos. Estas medidas deberán ser autorizadas por el padre, madre o apoderado. </a:t>
            </a:r>
            <a:endParaRPr sz="1900"/>
          </a:p>
        </p:txBody>
      </p:sp>
      <p:sp>
        <p:nvSpPr>
          <p:cNvPr id="329" name="Google Shape;329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aphicFrame>
        <p:nvGraphicFramePr>
          <p:cNvPr id="335" name="Google Shape;335;p49"/>
          <p:cNvGraphicFramePr/>
          <p:nvPr/>
        </p:nvGraphicFramePr>
        <p:xfrm>
          <a:off x="236003" y="13762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2175150"/>
                <a:gridCol w="2175150"/>
                <a:gridCol w="2175150"/>
                <a:gridCol w="2175150"/>
              </a:tblGrid>
              <a:tr h="1206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7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Curso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7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Estudiantes con planes de acompañamiento*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7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Situación final Aprobado*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7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Situación final Reprobado*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318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20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1°A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2°A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3°A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4°A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10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5°A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5°B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6°A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7°A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8°A</a:t>
                      </a:r>
                      <a:endParaRPr b="1" sz="16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286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</a:t>
                      </a:r>
                      <a:endParaRPr b="1" sz="18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77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57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</a:t>
                      </a:r>
                      <a:endParaRPr b="1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</a:tr>
              <a:tr h="553900">
                <a:tc gridSpan="4" row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75</a:t>
                      </a:r>
                      <a:r>
                        <a:rPr b="1" lang="es-419" sz="2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 Promovidos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*Cantidad de estudiantes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8900" marB="0" marR="8900" marL="8900" anchor="ctr">
                    <a:lnL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1461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8EBF5"/>
                    </a:solidFill>
                  </a:tcPr>
                </a:tc>
                <a:tc rowSpan="2" hMerge="1"/>
                <a:tc rowSpan="2" hMerge="1"/>
                <a:tc rowSpan="2" hMerge="1"/>
              </a:tr>
              <a:tr h="258075">
                <a:tc gridSpan="4" vMerge="1"/>
                <a:tc hMerge="1" vMerge="1"/>
                <a:tc hMerge="1" vMerge="1"/>
                <a:tc hMerge="1" vMerge="1"/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aphicFrame>
        <p:nvGraphicFramePr>
          <p:cNvPr id="341" name="Google Shape;341;p50"/>
          <p:cNvGraphicFramePr/>
          <p:nvPr/>
        </p:nvGraphicFramePr>
        <p:xfrm>
          <a:off x="457650" y="1479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1613225"/>
                <a:gridCol w="1738275"/>
                <a:gridCol w="2676200"/>
                <a:gridCol w="2201000"/>
              </a:tblGrid>
              <a:tr h="7882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CURSO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PACI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ASIGNATURAS INVOLUCRADAS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SITUACIÓN FINAL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A4C2F4"/>
                    </a:solidFill>
                  </a:tcPr>
                </a:tc>
              </a:tr>
              <a:tr h="833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7°A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L-M-CS-HIST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Promovido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8335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8°A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L-M-CS-HIST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8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Promovido</a:t>
                      </a:r>
                      <a:endParaRPr sz="18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68575" marL="6857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42" name="Google Shape;342;p50"/>
          <p:cNvSpPr txBox="1"/>
          <p:nvPr/>
        </p:nvSpPr>
        <p:spPr>
          <a:xfrm>
            <a:off x="457650" y="376675"/>
            <a:ext cx="6013800" cy="4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100">
                <a:latin typeface="Century Gothic"/>
                <a:ea typeface="Century Gothic"/>
                <a:cs typeface="Century Gothic"/>
                <a:sym typeface="Century Gothic"/>
              </a:rPr>
              <a:t>Situaciones especiales: Estudiantes con PACI</a:t>
            </a:r>
            <a:endParaRPr sz="21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</a:t>
            </a: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Convivencia escolar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aphicFrame>
        <p:nvGraphicFramePr>
          <p:cNvPr id="349" name="Google Shape;349;p51"/>
          <p:cNvGraphicFramePr/>
          <p:nvPr/>
        </p:nvGraphicFramePr>
        <p:xfrm>
          <a:off x="754742" y="1558731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{AC1992CC-7B50-4CAF-8962-3C3C9009C57A}</a:tableStyleId>
              </a:tblPr>
              <a:tblGrid>
                <a:gridCol w="3810000"/>
                <a:gridCol w="3810000"/>
              </a:tblGrid>
              <a:tr h="4785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INTEGRANTES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NOMBRES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 anchor="ctr"/>
                </a:tc>
              </a:tr>
              <a:tr h="613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Psicóloga: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Constanza Melisa Rojas Méndez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 anchor="ctr"/>
                </a:tc>
              </a:tr>
              <a:tr h="613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Trabajadora Social: 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Daniela Francisca López Córdova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 anchor="ctr"/>
                </a:tc>
              </a:tr>
              <a:tr h="6139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Encargada de Convivencia Escolar</a:t>
                      </a:r>
                      <a:endParaRPr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 anchor="ctr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20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Jessica Saavedra Cartes</a:t>
                      </a:r>
                      <a:endParaRPr sz="20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 anchor="ctr"/>
                </a:tc>
              </a:tr>
            </a:tbl>
          </a:graphicData>
        </a:graphic>
      </p:graphicFrame>
      <p:sp>
        <p:nvSpPr>
          <p:cNvPr id="350" name="Google Shape;350;p51"/>
          <p:cNvSpPr txBox="1"/>
          <p:nvPr/>
        </p:nvSpPr>
        <p:spPr>
          <a:xfrm>
            <a:off x="844450" y="4003150"/>
            <a:ext cx="7581000" cy="10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s-419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GENERAL: </a:t>
            </a:r>
            <a:r>
              <a:rPr lang="es-419" sz="17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Potenciar un ambiente de aprendizaje basado en el buen trato y la sana convivencia escolar entre todos los actores de la comunidad.</a:t>
            </a:r>
            <a:endParaRPr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2"/>
          <p:cNvSpPr txBox="1"/>
          <p:nvPr>
            <p:ph type="title"/>
          </p:nvPr>
        </p:nvSpPr>
        <p:spPr>
          <a:xfrm rot="-5400000">
            <a:off x="-957852" y="1996300"/>
            <a:ext cx="3831000" cy="976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CONVIVENCIA ESCOLAR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6" name="Google Shape;356;p52"/>
          <p:cNvSpPr txBox="1"/>
          <p:nvPr/>
        </p:nvSpPr>
        <p:spPr>
          <a:xfrm>
            <a:off x="2130302" y="195550"/>
            <a:ext cx="6630900" cy="49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Este año la profesional se encargó de realizar </a:t>
            </a:r>
            <a:r>
              <a:rPr b="1" i="1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mediaciones</a:t>
            </a: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entre estudiantes, funcionarios, padres y apoderados sobre situaciones que afectan las relaciones interpersonales.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Además, con el trabajo conjunto de la </a:t>
            </a:r>
            <a:r>
              <a:rPr b="0" i="1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dupla Psicosocial</a:t>
            </a: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y la </a:t>
            </a:r>
            <a:r>
              <a:rPr b="0" i="1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Encargada de convivencia escolar</a:t>
            </a: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tuvo su objetivo en </a:t>
            </a:r>
            <a:r>
              <a:rPr b="1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trabajar</a:t>
            </a: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Indicadores de desarrollo personal y social</a:t>
            </a: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es-419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borda</a:t>
            </a:r>
            <a:r>
              <a:rPr lang="es-419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ndo </a:t>
            </a:r>
            <a:r>
              <a:rPr b="0" i="0" lang="es-419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diversos temas</a:t>
            </a:r>
            <a:r>
              <a:rPr lang="es-419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b="0" i="0" sz="1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</a:rPr>
              <a:t>➔</a:t>
            </a:r>
            <a:r>
              <a:rPr lang="es-419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Autoconcepto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</a:rPr>
              <a:t>➔</a:t>
            </a:r>
            <a:r>
              <a:rPr lang="es-419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Autoestima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</a:rPr>
              <a:t>➔</a:t>
            </a:r>
            <a:r>
              <a:rPr lang="es-419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Emociones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</a:rPr>
              <a:t>➔</a:t>
            </a:r>
            <a:r>
              <a:rPr lang="es-419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Asertividad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</a:rPr>
              <a:t>➔</a:t>
            </a:r>
            <a:r>
              <a:rPr lang="es-419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Alimentación saludable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>
                <a:solidFill>
                  <a:schemeClr val="dk1"/>
                </a:solidFill>
              </a:rPr>
              <a:t>➔</a:t>
            </a:r>
            <a:r>
              <a:rPr lang="es-419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Hábitos de vida saludable</a:t>
            </a:r>
            <a:endParaRPr b="1" i="1"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86" name="Google Shape;86;p17"/>
          <p:cNvSpPr txBox="1"/>
          <p:nvPr/>
        </p:nvSpPr>
        <p:spPr>
          <a:xfrm>
            <a:off x="725150" y="1003350"/>
            <a:ext cx="6511500" cy="3435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P.E.I.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Reglamento Interno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Manual de Convivencia: Protocolos de actuación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Anual de Convivencia Escolar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Reglamento de Evaluación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Inclusión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sexualidad, afectividad y género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Formación Ciudadana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Integral de Seguridad Escolar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•</a:t>
            </a:r>
            <a:r>
              <a:rPr b="1" lang="es-419" sz="1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de Formación Docente</a:t>
            </a:r>
            <a:endParaRPr b="1" sz="1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7" name="Google Shape;87;p17"/>
          <p:cNvSpPr txBox="1"/>
          <p:nvPr/>
        </p:nvSpPr>
        <p:spPr>
          <a:xfrm>
            <a:off x="725075" y="239325"/>
            <a:ext cx="6511500" cy="538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INSTRUMENTOS DE GESTIÓN 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53"/>
          <p:cNvSpPr txBox="1"/>
          <p:nvPr>
            <p:ph type="title"/>
          </p:nvPr>
        </p:nvSpPr>
        <p:spPr>
          <a:xfrm>
            <a:off x="266650" y="164475"/>
            <a:ext cx="2742900" cy="6120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PSICOLOGÍA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2" name="Google Shape;362;p53"/>
          <p:cNvSpPr txBox="1"/>
          <p:nvPr>
            <p:ph idx="1" type="body"/>
          </p:nvPr>
        </p:nvSpPr>
        <p:spPr>
          <a:xfrm>
            <a:off x="266650" y="1004050"/>
            <a:ext cx="8573100" cy="19557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r>
              <a:rPr lang="es-419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Entre sus labores se destaca brindar apoyo en </a:t>
            </a:r>
            <a:r>
              <a:rPr b="1" i="1" lang="es-419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contención emocional, refuerzo de la autoestima, y apoyo en la resolución de conflictos, desarrollar evaluaciones cognitivas</a:t>
            </a:r>
            <a:r>
              <a:rPr i="1" lang="es-419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spcBef>
                <a:spcPts val="1160"/>
              </a:spcBef>
              <a:spcAft>
                <a:spcPts val="0"/>
              </a:spcAft>
              <a:buClr>
                <a:schemeClr val="lt1"/>
              </a:buClr>
              <a:buSzPts val="4480"/>
              <a:buNone/>
            </a:pPr>
            <a:r>
              <a:rPr lang="es-419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Además, dar orientación a apoderado y funcionarios. 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4"/>
          <p:cNvSpPr txBox="1"/>
          <p:nvPr>
            <p:ph type="title"/>
          </p:nvPr>
        </p:nvSpPr>
        <p:spPr>
          <a:xfrm>
            <a:off x="327226" y="391375"/>
            <a:ext cx="3079200" cy="4911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74603"/>
              <a:buFont typeface="Rockwell"/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TRABAJO SOCIAL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8" name="Google Shape;368;p54"/>
          <p:cNvSpPr txBox="1"/>
          <p:nvPr>
            <p:ph idx="1" type="body"/>
          </p:nvPr>
        </p:nvSpPr>
        <p:spPr>
          <a:xfrm>
            <a:off x="327225" y="1278400"/>
            <a:ext cx="8456700" cy="33867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28575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Orientación, acompañamiento,  seguimiento y/o derivación</a:t>
            </a:r>
            <a:r>
              <a:rPr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 casos por inasistencia, problemáticas sociales, vulneración de derecho, prevención entre otros. Contacto con redes de apoyo tales como HPV, OPD, CESFAM, PPF, entre otros. 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type="title"/>
          </p:nvPr>
        </p:nvSpPr>
        <p:spPr>
          <a:xfrm>
            <a:off x="696895" y="82330"/>
            <a:ext cx="4794900" cy="514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57142"/>
              <a:buFont typeface="Rockwell"/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DUPLA PSICOSOCIAL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4" name="Google Shape;374;p55"/>
          <p:cNvSpPr txBox="1"/>
          <p:nvPr>
            <p:ph idx="1" type="body"/>
          </p:nvPr>
        </p:nvSpPr>
        <p:spPr>
          <a:xfrm>
            <a:off x="646400" y="539475"/>
            <a:ext cx="8126100" cy="299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es-419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Implementación Clases de orientación en conjunto con la encargada de Convivencia Escolar.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es-419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Monitoreo y seguimiento  de la asistencia de los estudiantes. 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683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entury Gothic"/>
              <a:buChar char="●"/>
            </a:pPr>
            <a:r>
              <a:rPr lang="es-419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 de autocuidados para la comunidad educativa.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5" name="Google Shape;375;p55"/>
          <p:cNvSpPr/>
          <p:nvPr/>
        </p:nvSpPr>
        <p:spPr>
          <a:xfrm>
            <a:off x="696900" y="2997963"/>
            <a:ext cx="7750200" cy="2025900"/>
          </a:xfrm>
          <a:prstGeom prst="rect">
            <a:avLst/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1369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40"/>
              <a:buFont typeface="Noto Sans Symbols"/>
              <a:buChar char="▶"/>
            </a:pPr>
            <a:r>
              <a:rPr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 impacto fue dar un espacio de contención e interacción con distintas profesionales. </a:t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369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40"/>
              <a:buFont typeface="Noto Sans Symbols"/>
              <a:buChar char="▶"/>
            </a:pPr>
            <a:r>
              <a:rPr lang="es-419" sz="19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Abordando distintas temáticas bajo cuatro pilares fundamentales:</a:t>
            </a:r>
            <a:endParaRPr sz="19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3274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40"/>
              <a:buFont typeface="Noto Sans Symbols"/>
              <a:buChar char="▶"/>
            </a:pPr>
            <a:r>
              <a:rPr lang="es-419" sz="2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Las emociones, prevención  y autocuidado, violencia escolar y hábitos de vida saludable.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6"/>
          <p:cNvSpPr txBox="1"/>
          <p:nvPr>
            <p:ph type="title"/>
          </p:nvPr>
        </p:nvSpPr>
        <p:spPr>
          <a:xfrm>
            <a:off x="1084025" y="-209725"/>
            <a:ext cx="72114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419">
                <a:latin typeface="Century Gothic"/>
                <a:ea typeface="Century Gothic"/>
                <a:cs typeface="Century Gothic"/>
                <a:sym typeface="Century Gothic"/>
              </a:rPr>
              <a:t>INTERVENCIONES DUPLA PSICOSOCIAL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382" name="Google Shape;382;p56"/>
          <p:cNvGraphicFramePr/>
          <p:nvPr/>
        </p:nvGraphicFramePr>
        <p:xfrm>
          <a:off x="2109627" y="45627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2521500"/>
                <a:gridCol w="2847075"/>
              </a:tblGrid>
              <a:tr h="5468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Curso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N° de estudiantes 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 anchor="ctr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6D9F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Pre-kínder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Kínder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Primero A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Segundo A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Tercero A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Cuarto A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Quinto A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Sexto A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224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4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Sexto </a:t>
                      </a:r>
                      <a:r>
                        <a:rPr lang="es-419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</a:t>
                      </a:r>
                      <a:endParaRPr sz="15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5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Séptimo A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500" u="none" cap="none" strike="noStrik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Octavo A</a:t>
                      </a:r>
                      <a:endParaRPr sz="11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</a:t>
                      </a:r>
                      <a:endParaRPr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3411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500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Total</a:t>
                      </a:r>
                      <a:endParaRPr b="1" sz="1500" u="none" cap="none" strike="noStrik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6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67</a:t>
                      </a:r>
                      <a:endParaRPr b="1" sz="16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4725" marB="44725" marR="59625" marL="59625">
                    <a:lnL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9DAF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57"/>
          <p:cNvSpPr txBox="1"/>
          <p:nvPr>
            <p:ph idx="12" type="sldNum"/>
          </p:nvPr>
        </p:nvSpPr>
        <p:spPr>
          <a:xfrm>
            <a:off x="7774426" y="4183859"/>
            <a:ext cx="856800" cy="502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graphicFrame>
        <p:nvGraphicFramePr>
          <p:cNvPr id="388" name="Google Shape;388;p57"/>
          <p:cNvGraphicFramePr/>
          <p:nvPr/>
        </p:nvGraphicFramePr>
        <p:xfrm>
          <a:off x="2641925" y="698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2019300"/>
                <a:gridCol w="2009775"/>
              </a:tblGrid>
              <a:tr h="678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Tipo de Seguimiento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b="1"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Cantidad</a:t>
                      </a:r>
                      <a:endParaRPr b="1"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Visita domiciliaria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26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Contacto redes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Contacto redes perdidas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0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Visitas pérdidas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8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Entrevistas con apoderados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14</a:t>
                      </a:r>
                      <a:endParaRPr sz="1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63500" marB="63500" marR="63500" marL="6350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9" name="Google Shape;389;p57"/>
          <p:cNvSpPr txBox="1"/>
          <p:nvPr>
            <p:ph type="title"/>
          </p:nvPr>
        </p:nvSpPr>
        <p:spPr>
          <a:xfrm>
            <a:off x="1001800" y="0"/>
            <a:ext cx="7211400" cy="666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Rockwell"/>
              <a:buNone/>
            </a:pPr>
            <a:r>
              <a:rPr lang="es-419">
                <a:latin typeface="Century Gothic"/>
                <a:ea typeface="Century Gothic"/>
                <a:cs typeface="Century Gothic"/>
                <a:sym typeface="Century Gothic"/>
              </a:rPr>
              <a:t>INTERVENCIONES DUPLA PSICOSOCIAL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46194"/>
        </a:solidFill>
      </p:bgPr>
    </p:bg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8"/>
          <p:cNvSpPr txBox="1"/>
          <p:nvPr>
            <p:ph type="title"/>
          </p:nvPr>
        </p:nvSpPr>
        <p:spPr>
          <a:xfrm>
            <a:off x="533400" y="3371850"/>
            <a:ext cx="65550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8"/>
          <p:cNvSpPr txBox="1"/>
          <p:nvPr>
            <p:ph idx="1" type="body"/>
          </p:nvPr>
        </p:nvSpPr>
        <p:spPr>
          <a:xfrm>
            <a:off x="533400" y="400050"/>
            <a:ext cx="6555000" cy="28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360"/>
              </a:spcBef>
              <a:spcAft>
                <a:spcPts val="60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58"/>
          <p:cNvSpPr txBox="1"/>
          <p:nvPr>
            <p:ph idx="12" type="sldNum"/>
          </p:nvPr>
        </p:nvSpPr>
        <p:spPr>
          <a:xfrm>
            <a:off x="7774426" y="4183859"/>
            <a:ext cx="856800" cy="5025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97" name="Google Shape;39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00" y="272725"/>
            <a:ext cx="2556900" cy="19179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398" name="Google Shape;39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400050"/>
            <a:ext cx="2517300" cy="1887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pic>
        <p:nvPicPr>
          <p:cNvPr id="399" name="Google Shape;39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3400" y="2638225"/>
            <a:ext cx="2621400" cy="1967700"/>
          </a:xfrm>
          <a:prstGeom prst="flowChartAlternateProcess">
            <a:avLst/>
          </a:prstGeom>
          <a:noFill/>
          <a:ln>
            <a:noFill/>
          </a:ln>
        </p:spPr>
      </p:pic>
      <p:pic>
        <p:nvPicPr>
          <p:cNvPr id="400" name="Google Shape;400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476900" y="2571750"/>
            <a:ext cx="2707500" cy="1967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-228600" lvl="0" marL="2286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ct val="52380"/>
              <a:buFont typeface="Arial"/>
              <a:buNone/>
            </a:pPr>
            <a:r>
              <a:rPr b="1" lang="es-419" sz="2100">
                <a:latin typeface="Century Gothic"/>
                <a:ea typeface="Century Gothic"/>
                <a:cs typeface="Century Gothic"/>
                <a:sym typeface="Century Gothic"/>
              </a:rPr>
              <a:t>ACTIVIDADES CURRICULARES DE LIBRE ELECCIÓN (Talleres Formativos)</a:t>
            </a:r>
            <a:endParaRPr b="1" sz="21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 General: </a:t>
            </a:r>
            <a:r>
              <a:rPr lang="es-419" sz="1900">
                <a:solidFill>
                  <a:srgbClr val="20212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Potenciar las habilidades según los intereses de los estudiantes y asegurar su continuidad en el sistema escolar.</a:t>
            </a:r>
            <a:endParaRPr sz="1900">
              <a:solidFill>
                <a:srgbClr val="20212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5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08" name="Google Shape;408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1750" y="2033375"/>
            <a:ext cx="8520600" cy="3023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Taller de Danza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4" name="Google Shape;414;p60"/>
          <p:cNvSpPr txBox="1"/>
          <p:nvPr>
            <p:ph idx="1" type="body"/>
          </p:nvPr>
        </p:nvSpPr>
        <p:spPr>
          <a:xfrm>
            <a:off x="311700" y="1428450"/>
            <a:ext cx="4839300" cy="2286600"/>
          </a:xfrm>
          <a:prstGeom prst="rect">
            <a:avLst/>
          </a:prstGeom>
          <a:solidFill>
            <a:srgbClr val="1C4587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89999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Desarrollar la conciencia corporal a partir de la exploración y sensibilización del propio cuerpo, en movimiento y quietud, en la temporalidad y espacialidad.</a:t>
            </a:r>
            <a:endParaRPr/>
          </a:p>
        </p:txBody>
      </p:sp>
      <p:sp>
        <p:nvSpPr>
          <p:cNvPr id="415" name="Google Shape;415;p6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416" name="Google Shape;416;p60"/>
          <p:cNvSpPr txBox="1"/>
          <p:nvPr/>
        </p:nvSpPr>
        <p:spPr>
          <a:xfrm>
            <a:off x="5726625" y="1061600"/>
            <a:ext cx="343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17" name="Google Shape;41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7000" y="1313813"/>
            <a:ext cx="3648300" cy="273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6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Taller de Tenis de Mesa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23" name="Google Shape;423;p61"/>
          <p:cNvSpPr txBox="1"/>
          <p:nvPr>
            <p:ph idx="1" type="body"/>
          </p:nvPr>
        </p:nvSpPr>
        <p:spPr>
          <a:xfrm>
            <a:off x="311700" y="1495475"/>
            <a:ext cx="4017000" cy="2018100"/>
          </a:xfrm>
          <a:prstGeom prst="rect">
            <a:avLst/>
          </a:prstGeom>
          <a:solidFill>
            <a:srgbClr val="1C4587"/>
          </a:solidFill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Promover el deporte de manera permanente, con técnica y disciplina en la presencialidad.</a:t>
            </a:r>
            <a:endParaRPr/>
          </a:p>
        </p:txBody>
      </p:sp>
      <p:sp>
        <p:nvSpPr>
          <p:cNvPr id="424" name="Google Shape;424;p6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425" name="Google Shape;425;p61"/>
          <p:cNvSpPr txBox="1"/>
          <p:nvPr/>
        </p:nvSpPr>
        <p:spPr>
          <a:xfrm>
            <a:off x="5726625" y="1061600"/>
            <a:ext cx="3431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26" name="Google Shape;426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8675" y="1453675"/>
            <a:ext cx="4170150" cy="210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Premiaciones y Torneos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32" name="Google Shape;432;p6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33" name="Google Shape;433;p62"/>
          <p:cNvPicPr preferRelativeResize="0"/>
          <p:nvPr/>
        </p:nvPicPr>
        <p:blipFill rotWithShape="1">
          <a:blip r:embed="rId3">
            <a:alphaModFix/>
          </a:blip>
          <a:srcRect b="0" l="0" r="0" t="11668"/>
          <a:stretch/>
        </p:blipFill>
        <p:spPr>
          <a:xfrm>
            <a:off x="3171375" y="1455525"/>
            <a:ext cx="2481613" cy="16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62"/>
          <p:cNvPicPr preferRelativeResize="0"/>
          <p:nvPr/>
        </p:nvPicPr>
        <p:blipFill rotWithShape="1">
          <a:blip r:embed="rId4">
            <a:alphaModFix/>
          </a:blip>
          <a:srcRect b="17497" l="0" r="0" t="20498"/>
          <a:stretch/>
        </p:blipFill>
        <p:spPr>
          <a:xfrm>
            <a:off x="6228650" y="1455525"/>
            <a:ext cx="2047325" cy="16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3450" y="1455522"/>
            <a:ext cx="2192050" cy="164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334163" y="3317697"/>
            <a:ext cx="2318838" cy="1739129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62"/>
          <p:cNvSpPr txBox="1"/>
          <p:nvPr/>
        </p:nvSpPr>
        <p:spPr>
          <a:xfrm>
            <a:off x="463450" y="1044175"/>
            <a:ext cx="231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</a:rPr>
              <a:t>Feria científica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38" name="Google Shape;438;p62"/>
          <p:cNvSpPr txBox="1"/>
          <p:nvPr/>
        </p:nvSpPr>
        <p:spPr>
          <a:xfrm>
            <a:off x="3171375" y="1044175"/>
            <a:ext cx="231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</a:rPr>
              <a:t>Torneo de Matemática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39" name="Google Shape;439;p62"/>
          <p:cNvSpPr txBox="1"/>
          <p:nvPr/>
        </p:nvSpPr>
        <p:spPr>
          <a:xfrm>
            <a:off x="6227975" y="1044175"/>
            <a:ext cx="2735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</a:rPr>
              <a:t>Asistencia y Mejor compañeros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40" name="Google Shape;440;p62"/>
          <p:cNvSpPr txBox="1"/>
          <p:nvPr/>
        </p:nvSpPr>
        <p:spPr>
          <a:xfrm>
            <a:off x="5653000" y="3317700"/>
            <a:ext cx="2735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</a:rPr>
              <a:t>Torneo de Declamación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93" name="Google Shape;93;p18"/>
          <p:cNvSpPr txBox="1"/>
          <p:nvPr/>
        </p:nvSpPr>
        <p:spPr>
          <a:xfrm>
            <a:off x="186775" y="710200"/>
            <a:ext cx="8445900" cy="4239000"/>
          </a:xfrm>
          <a:prstGeom prst="rect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entury Gothic"/>
              <a:buAutoNum type="alphaUcPeriod"/>
            </a:pPr>
            <a:r>
              <a:rPr lang="es-419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Fortalecer una educación de  calidad,  mediante la implementación y evaluación  de estrategias educativas  que desarrollen  habilidades cognitivas, afectivas y motrices de todos los estudiantes.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entury Gothic"/>
              <a:buAutoNum type="alphaUcPeriod"/>
            </a:pPr>
            <a:r>
              <a:rPr lang="es-419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Elevar el nivel de logro de aprendizaje de los estudiantes en prueba SIMCE en todos los niveles y sectores evaluados. 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entury Gothic"/>
              <a:buAutoNum type="alphaUcPeriod"/>
            </a:pPr>
            <a:r>
              <a:rPr lang="es-419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Promover el uso de estrategias didácticas innovadoras que incentiven el desarrollo de aprendizajes significativos y perdurables en el tiempo  y acorde a las necesidades e intereses de todos los estudiantes.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entury Gothic"/>
              <a:buAutoNum type="alphaUcPeriod"/>
            </a:pPr>
            <a:r>
              <a:rPr lang="es-419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Desarrollar procesos institucionales de evaluación curricular de modo de establecer avances y dificultades a fin de realizar oportunamente la toma de decisiones.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entury Gothic"/>
              <a:buAutoNum type="alphaUcPeriod"/>
            </a:pPr>
            <a:r>
              <a:rPr lang="es-419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Integrar a los diferentes actores que conforman la Comunidad Escolar de modo de obtener de ellos opiniones, consultas y propuestas para mejorar la calidad del establecimiento educacional.</a:t>
            </a:r>
            <a:endParaRPr sz="13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1115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entury Gothic"/>
              <a:buAutoNum type="alphaUcPeriod"/>
            </a:pPr>
            <a:r>
              <a:rPr lang="es-419"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Establecer mecanismos para conocer el grado de satisfacción de los y las  apoderados, alumnos/as  y profesores/as  con la educación impartida en el establecimiento.</a:t>
            </a:r>
            <a:endParaRPr sz="20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186775" y="149475"/>
            <a:ext cx="4306200" cy="354000"/>
          </a:xfrm>
          <a:prstGeom prst="rect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OBJETIVOS ESTRATÉGICOS</a:t>
            </a:r>
            <a:endParaRPr sz="1800">
              <a:solidFill>
                <a:schemeClr val="dk2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3"/>
          <p:cNvSpPr txBox="1"/>
          <p:nvPr>
            <p:ph type="title"/>
          </p:nvPr>
        </p:nvSpPr>
        <p:spPr>
          <a:xfrm>
            <a:off x="244400" y="71200"/>
            <a:ext cx="8520600" cy="572700"/>
          </a:xfrm>
          <a:prstGeom prst="rect">
            <a:avLst/>
          </a:prstGeom>
          <a:solidFill>
            <a:srgbClr val="1C458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Actividades Extracurriculares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p63"/>
          <p:cNvSpPr txBox="1"/>
          <p:nvPr>
            <p:ph idx="12" type="sldNum"/>
          </p:nvPr>
        </p:nvSpPr>
        <p:spPr>
          <a:xfrm>
            <a:off x="7324033" y="4697442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47" name="Google Shape;447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23575" y="2927450"/>
            <a:ext cx="2234192" cy="167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0575" y="2927460"/>
            <a:ext cx="2192050" cy="164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7775" y="2927447"/>
            <a:ext cx="2234200" cy="167565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63"/>
          <p:cNvSpPr txBox="1"/>
          <p:nvPr/>
        </p:nvSpPr>
        <p:spPr>
          <a:xfrm>
            <a:off x="5579950" y="2569275"/>
            <a:ext cx="25836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</a:t>
            </a:r>
            <a:r>
              <a:rPr lang="es-419" sz="1300">
                <a:solidFill>
                  <a:schemeClr val="dk2"/>
                </a:solidFill>
              </a:rPr>
              <a:t>ncuentro estudiantil de </a:t>
            </a:r>
            <a:r>
              <a:rPr lang="es-419" sz="800">
                <a:solidFill>
                  <a:schemeClr val="dk2"/>
                </a:solidFill>
              </a:rPr>
              <a:t> </a:t>
            </a:r>
            <a:r>
              <a:rPr lang="es-419" sz="1300">
                <a:solidFill>
                  <a:schemeClr val="dk2"/>
                </a:solidFill>
              </a:rPr>
              <a:t>Danza</a:t>
            </a:r>
            <a:endParaRPr sz="800">
              <a:solidFill>
                <a:schemeClr val="dk2"/>
              </a:solidFill>
            </a:endParaRPr>
          </a:p>
        </p:txBody>
      </p:sp>
      <p:sp>
        <p:nvSpPr>
          <p:cNvPr id="451" name="Google Shape;451;p63"/>
          <p:cNvSpPr txBox="1"/>
          <p:nvPr/>
        </p:nvSpPr>
        <p:spPr>
          <a:xfrm>
            <a:off x="1066000" y="2605975"/>
            <a:ext cx="283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</a:rPr>
              <a:t>Visita juegos Panamericanos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452" name="Google Shape;452;p63"/>
          <p:cNvSpPr txBox="1"/>
          <p:nvPr/>
        </p:nvSpPr>
        <p:spPr>
          <a:xfrm>
            <a:off x="3392625" y="2605975"/>
            <a:ext cx="28395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</a:rPr>
              <a:t>Visita Congreso Nacional</a:t>
            </a:r>
            <a:endParaRPr sz="1300">
              <a:solidFill>
                <a:schemeClr val="dk2"/>
              </a:solidFill>
            </a:endParaRPr>
          </a:p>
        </p:txBody>
      </p:sp>
      <p:pic>
        <p:nvPicPr>
          <p:cNvPr id="453" name="Google Shape;453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42950" y="942876"/>
            <a:ext cx="2192050" cy="164404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3"/>
          <p:cNvSpPr txBox="1"/>
          <p:nvPr/>
        </p:nvSpPr>
        <p:spPr>
          <a:xfrm>
            <a:off x="5899950" y="643900"/>
            <a:ext cx="231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</a:rPr>
              <a:t>Feria científica</a:t>
            </a:r>
            <a:endParaRPr sz="800">
              <a:solidFill>
                <a:schemeClr val="dk2"/>
              </a:solidFill>
            </a:endParaRPr>
          </a:p>
        </p:txBody>
      </p:sp>
      <p:pic>
        <p:nvPicPr>
          <p:cNvPr id="455" name="Google Shape;455;p63"/>
          <p:cNvPicPr preferRelativeResize="0"/>
          <p:nvPr/>
        </p:nvPicPr>
        <p:blipFill rotWithShape="1">
          <a:blip r:embed="rId8">
            <a:alphaModFix/>
          </a:blip>
          <a:srcRect b="20197" l="0" r="0" t="14395"/>
          <a:stretch/>
        </p:blipFill>
        <p:spPr>
          <a:xfrm>
            <a:off x="1200575" y="975200"/>
            <a:ext cx="3093248" cy="1620951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p63"/>
          <p:cNvSpPr txBox="1"/>
          <p:nvPr/>
        </p:nvSpPr>
        <p:spPr>
          <a:xfrm>
            <a:off x="1200575" y="643900"/>
            <a:ext cx="231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2"/>
                </a:solidFill>
              </a:rPr>
              <a:t>Día de la madre</a:t>
            </a:r>
            <a:endParaRPr sz="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4"/>
          <p:cNvSpPr txBox="1"/>
          <p:nvPr>
            <p:ph type="title"/>
          </p:nvPr>
        </p:nvSpPr>
        <p:spPr>
          <a:xfrm>
            <a:off x="0" y="0"/>
            <a:ext cx="7284600" cy="5145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Rockwell"/>
              <a:buNone/>
            </a:pPr>
            <a:r>
              <a:rPr b="1" lang="es-419" sz="24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DESAFÍOS INSTITUCIONALES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2" name="Google Shape;462;p64"/>
          <p:cNvSpPr/>
          <p:nvPr/>
        </p:nvSpPr>
        <p:spPr>
          <a:xfrm>
            <a:off x="37375" y="514500"/>
            <a:ext cx="7247100" cy="46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s-419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Como desafíos fundamentales para el año 2024 se puede  indicar: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b="1" lang="es-419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Elevar el % de nivel de logro de aprendizaje en las asignaturas Lenguaje y Matemática de los  estudiantes, medido en las Pruebas SIMCE y en evaluaciones internas.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b="1" lang="es-419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s-419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Mejorar el % de logro de los estudiantes en los IDPS medido en el SIMCE y en mediciones  internas.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b="1" lang="es-419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Elevar el nivel de Asistencia a clases de los estudiantes, en especial del nivel pre-básica y  de 1er. Ciclo básico.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b="1" lang="es-419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Gestionar eficientemente el Plan Anual de Capacitación y Perfeccionamiento del personal que sea coherente con las necesidades pedagógicas y administrativas.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b="1" lang="es-419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Fomentar la participación activa de los y las estudiantes en actividades que potencien sus talentos y habilidades ya sea al interior o fuera del establecimiento, tales como concursos de declamación, campeonatos deportivos, ferias científicas, Spelling bee,  etc.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3048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entury Gothic"/>
              <a:buChar char="●"/>
            </a:pPr>
            <a:r>
              <a:rPr b="1" lang="es-419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Fomentar la involucramiento efectivo de los y las apoderados/as en proceso educativo de sus hijos e hijas. </a:t>
            </a:r>
            <a:endParaRPr b="1"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63" name="Google Shape;463;p64"/>
          <p:cNvPicPr preferRelativeResize="0"/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4797625" y="655800"/>
            <a:ext cx="4346375" cy="4346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5"/>
          <p:cNvSpPr txBox="1"/>
          <p:nvPr>
            <p:ph type="title"/>
          </p:nvPr>
        </p:nvSpPr>
        <p:spPr>
          <a:xfrm>
            <a:off x="3225871" y="2398350"/>
            <a:ext cx="5064900" cy="1271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14285"/>
              <a:buFont typeface="Rockwell"/>
              <a:buNone/>
            </a:pPr>
            <a:br>
              <a:rPr lang="es-419"/>
            </a:br>
            <a:br>
              <a:rPr lang="es-419"/>
            </a:br>
            <a:r>
              <a:rPr lang="es-419" sz="6000"/>
              <a:t>CUENTA PÚBLICA 2023</a:t>
            </a:r>
            <a:endParaRPr/>
          </a:p>
        </p:txBody>
      </p:sp>
      <p:pic>
        <p:nvPicPr>
          <p:cNvPr id="469" name="Google Shape;469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706" y="613575"/>
            <a:ext cx="2631600" cy="379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15100" y="613575"/>
            <a:ext cx="4954126" cy="96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02" name="Google Shape;102;p19"/>
          <p:cNvSpPr txBox="1"/>
          <p:nvPr/>
        </p:nvSpPr>
        <p:spPr>
          <a:xfrm>
            <a:off x="219800" y="0"/>
            <a:ext cx="8612400" cy="6930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b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b="1" lang="es-419" sz="32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ORGANISMOS INTERNOS</a:t>
            </a:r>
            <a:r>
              <a:rPr b="1" lang="es-419" sz="4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 sz="32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3" name="Google Shape;103;p19"/>
          <p:cNvGraphicFramePr/>
          <p:nvPr/>
        </p:nvGraphicFramePr>
        <p:xfrm>
          <a:off x="219903" y="93112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{AC1992CC-7B50-4CAF-8962-3C3C9009C57A}</a:tableStyleId>
              </a:tblPr>
              <a:tblGrid>
                <a:gridCol w="1561225"/>
                <a:gridCol w="7051175"/>
              </a:tblGrid>
              <a:tr h="849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lang="es-419" sz="15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</a:t>
                      </a:r>
                      <a:r>
                        <a:rPr lang="es-419" sz="15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Equipo de Gestión</a:t>
                      </a:r>
                      <a:endParaRPr sz="15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>
                    <a:solidFill>
                      <a:srgbClr val="E3F7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b="0"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Monitorear  y evaluar las acciones de la escuela.</a:t>
                      </a:r>
                      <a:endParaRPr sz="12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b="0"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Generar, coordinar  y orientar   a los equipos de trabajo. </a:t>
                      </a:r>
                      <a:endParaRPr b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b="0"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Acompañar, estimular y asesorar  a los docentes y personal a su cargo.</a:t>
                      </a:r>
                      <a:endParaRPr b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b="0"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Administrar los recursos y crear  las condiciones para que la enseñanza tenga lugar. </a:t>
                      </a:r>
                      <a:endParaRPr b="0"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>
                    <a:solidFill>
                      <a:srgbClr val="E3F7FC"/>
                    </a:solidFill>
                  </a:tcPr>
                </a:tc>
              </a:tr>
              <a:tr h="4555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Rockwell"/>
                        <a:buNone/>
                      </a:pPr>
                      <a:r>
                        <a:rPr b="1" lang="es-419" sz="15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Consejo Escolar</a:t>
                      </a:r>
                      <a:endParaRPr sz="15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i="0"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Generar en la escuela espacios de formación, participación, y propiciar el fortalecimiento del encuentro interestamental y las confianzas institucionales.</a:t>
                      </a:r>
                      <a:endParaRPr sz="12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/>
                </a:tc>
              </a:tr>
              <a:tr h="716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Rockwell"/>
                        <a:buNone/>
                      </a:pPr>
                      <a:r>
                        <a:rPr b="1" lang="es-419" sz="15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Consejo de Profesores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Aportar Iniciativas de las actividades docentes.</a:t>
                      </a:r>
                      <a:endParaRPr sz="12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Fijar criterios sobre las tareas de evaluación y reforzamiento de alumnos.</a:t>
                      </a:r>
                      <a:endParaRPr sz="1200" u="none" cap="none" strike="noStrike">
                        <a:solidFill>
                          <a:srgbClr val="00000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Promover iniciativas dentro del ámbito de la experimentación o la investigación educativas.</a:t>
                      </a:r>
                      <a:endParaRPr sz="12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/>
                </a:tc>
              </a:tr>
              <a:tr h="7164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Rockwell"/>
                        <a:buNone/>
                      </a:pPr>
                      <a:r>
                        <a:rPr b="1" lang="es-419" sz="15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Centro de Padres y Apoderados</a:t>
                      </a:r>
                      <a:endParaRPr sz="15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Establecer vínculos entre el hogar y la escuela.</a:t>
                      </a:r>
                      <a:endParaRPr sz="12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i="0"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Proponer y proyectar acciones para el desarrollo integral de los niños.</a:t>
                      </a:r>
                      <a:endParaRPr sz="12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Century Gothic"/>
                        <a:buChar char="❏"/>
                      </a:pPr>
                      <a:r>
                        <a:rPr i="0" lang="es-419" sz="1200" u="none" cap="none" strike="noStrike">
                          <a:solidFill>
                            <a:srgbClr val="00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Promover el cumplimiento de las responsabilidades educativas de cada familia en relación a la crianza y formación de los hijos.</a:t>
                      </a:r>
                      <a:endParaRPr sz="12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/>
                </a:tc>
              </a:tr>
              <a:tr h="583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Century Gothic"/>
                        <a:buNone/>
                      </a:pPr>
                      <a:r>
                        <a:rPr b="1" lang="es-419" sz="15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Equipo de </a:t>
                      </a:r>
                      <a:r>
                        <a:rPr b="1" lang="es-419" sz="15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Convivencia Escolar</a:t>
                      </a:r>
                      <a:endParaRPr sz="21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13799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ts val="1200"/>
                        <a:buFont typeface="Century Gothic"/>
                        <a:buChar char="❏"/>
                      </a:pPr>
                      <a:r>
                        <a:rPr lang="es-419" sz="12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Potenciar el autocuidado, autoestima y relaciones interpersonales entre los distintos integrantes de la comunidad educativa, velando por el cumplimiento del sello de la Escuela “Sana convivencia escolar”.</a:t>
                      </a:r>
                      <a:endParaRPr sz="12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09" name="Google Shape;109;p20"/>
          <p:cNvSpPr txBox="1"/>
          <p:nvPr/>
        </p:nvSpPr>
        <p:spPr>
          <a:xfrm>
            <a:off x="418650" y="201850"/>
            <a:ext cx="8141400" cy="6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  </a:t>
            </a: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ORGANIZACIÓN INTERNA</a:t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2.1  Equipo de Gestión</a:t>
            </a:r>
            <a:endParaRPr b="1" i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10" name="Google Shape;110;p20"/>
          <p:cNvGraphicFramePr/>
          <p:nvPr/>
        </p:nvGraphicFramePr>
        <p:xfrm>
          <a:off x="1341075" y="9123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{B20E950C-FFD8-40F2-818A-49E3CE3163E8}</a:tableStyleId>
              </a:tblPr>
              <a:tblGrid>
                <a:gridCol w="3000375"/>
                <a:gridCol w="3076575"/>
              </a:tblGrid>
              <a:tr h="539825">
                <a:tc gridSpan="2">
                  <a:txBody>
                    <a:bodyPr/>
                    <a:lstStyle/>
                    <a:p>
                      <a:pPr indent="0" lvl="0" marL="0" rtl="0" algn="just"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i="1" lang="es-419" sz="1100">
                          <a:solidFill>
                            <a:schemeClr val="lt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Equipo de Gestión</a:t>
                      </a:r>
                      <a:endParaRPr sz="1000">
                        <a:solidFill>
                          <a:schemeClr val="lt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B5394"/>
                    </a:solidFill>
                  </a:tcPr>
                </a:tc>
                <a:tc hMerge="1"/>
              </a:tr>
              <a:tr h="539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DIRECTORA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5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PATRICIA GAMBRA SAID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5FC"/>
                    </a:solidFill>
                  </a:tcPr>
                </a:tc>
              </a:tr>
              <a:tr h="539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INSPECTORA GENERAL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LORETO GALLARDO HENRIQUEZ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9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JEFE UNIDAD TÉCNICA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5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SANDRA GONZÁLEZ RAMOS 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5FC"/>
                    </a:solidFill>
                  </a:tcPr>
                </a:tc>
              </a:tr>
              <a:tr h="539825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COORDINADORA TÉCNICA PRIMER CICLO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COORDINADOR TÉCNICO SEGUNDO CICLO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5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JOSELYN RODRÍGUEZ BRAVO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CARLOS SEPÚLVEDA ANDRADE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5FC"/>
                    </a:solidFill>
                  </a:tcPr>
                </a:tc>
              </a:tr>
              <a:tr h="70285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ENCARGADA DEPTO. APOYO INTEGRAL AL ESTUDIANTE Y CONVIVENCIA ESCOLAR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5F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  <a:buNone/>
                      </a:pPr>
                      <a:r>
                        <a:rPr lang="es-419" sz="10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JESSICA SAAVEDRA CARTES</a:t>
                      </a:r>
                      <a:endParaRPr sz="10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7376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ECF5F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16" name="Google Shape;116;p21"/>
          <p:cNvSpPr txBox="1"/>
          <p:nvPr/>
        </p:nvSpPr>
        <p:spPr>
          <a:xfrm>
            <a:off x="306400" y="52150"/>
            <a:ext cx="402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-419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2.2. Personal Docente y Apoyo a la Docencia:</a:t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17" name="Google Shape;117;p21"/>
          <p:cNvGraphicFramePr/>
          <p:nvPr/>
        </p:nvGraphicFramePr>
        <p:xfrm>
          <a:off x="874550" y="378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{8C7F837A-9F05-4FEB-A69C-7D0BB408A256}</a:tableStyleId>
              </a:tblPr>
              <a:tblGrid>
                <a:gridCol w="3798950"/>
                <a:gridCol w="3798950"/>
              </a:tblGrid>
              <a:tr h="2763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Cargo</a:t>
                      </a:r>
                      <a:endParaRPr b="1"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Cantidad</a:t>
                      </a:r>
                      <a:endParaRPr b="1"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91425" marB="91425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Educadoras de P</a:t>
                      </a: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árvulo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Docente de educación básica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Psicóloga 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Asistente Social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Educadoras diferenciales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Asistentes de </a:t>
                      </a: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párvulo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Asistentes de la educación 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 Secretarias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 Inspectores de patio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 </a:t>
                      </a: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Auxiliares</a:t>
                      </a: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de aseo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Asistente </a:t>
                      </a: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Portería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Docentes y asistentes de apoyo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Docente plan de acompañamiento Pedagógico.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Docente encargado CRA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 Docente encargado de TIC´S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4 Docentes y asistentes de aula. 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Monitores encargados encargados de talleres deportivos y artísticos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 Docentes monitores especialistas en danza, tenis de mesa y artes </a:t>
                      </a: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plásticas</a:t>
                      </a:r>
                      <a:r>
                        <a:rPr lang="es-419" sz="12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.</a:t>
                      </a:r>
                      <a:endParaRPr sz="12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91425" marL="91425" anchor="ctr">
                    <a:lnL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2857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123" name="Google Shape;123;p22"/>
          <p:cNvSpPr txBox="1"/>
          <p:nvPr/>
        </p:nvSpPr>
        <p:spPr>
          <a:xfrm>
            <a:off x="388750" y="261650"/>
            <a:ext cx="4029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s-419" sz="24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Eficiencia interna </a:t>
            </a:r>
            <a:endParaRPr sz="24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481350" y="548625"/>
            <a:ext cx="4029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25" name="Google Shape;125;p22"/>
          <p:cNvGraphicFramePr/>
          <p:nvPr/>
        </p:nvGraphicFramePr>
        <p:xfrm>
          <a:off x="271224" y="114367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{AC1992CC-7B50-4CAF-8962-3C3C9009C57A}</a:tableStyleId>
              </a:tblPr>
              <a:tblGrid>
                <a:gridCol w="2688300"/>
                <a:gridCol w="2688300"/>
                <a:gridCol w="2688300"/>
              </a:tblGrid>
              <a:tr h="939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t/>
                      </a:r>
                      <a:endParaRPr sz="2300" u="none" cap="none" strike="noStrike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N° ALUMNOS</a:t>
                      </a:r>
                      <a:endParaRPr sz="2300" u="none" cap="none" strike="noStrik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(E. Básica) </a:t>
                      </a:r>
                      <a:endParaRPr sz="2300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PORCENTAJE</a:t>
                      </a:r>
                      <a:endParaRPr sz="2300" u="none" cap="none" strike="noStrike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469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Matrícula </a:t>
                      </a:r>
                      <a:endParaRPr sz="2300" u="none" cap="none" strike="noStrike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>
                          <a:solidFill>
                            <a:srgbClr val="14619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286</a:t>
                      </a:r>
                      <a:endParaRPr sz="2300" u="none" cap="none" strike="noStrike">
                        <a:solidFill>
                          <a:srgbClr val="14619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t/>
                      </a:r>
                      <a:endParaRPr sz="2300" u="none" cap="none" strike="noStrike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469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Aprobados</a:t>
                      </a:r>
                      <a:endParaRPr sz="2300" u="none" cap="none" strike="noStrike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>
                          <a:solidFill>
                            <a:srgbClr val="14619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266</a:t>
                      </a:r>
                      <a:endParaRPr sz="2300" u="none" cap="none" strike="noStrike">
                        <a:solidFill>
                          <a:srgbClr val="14619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93,2 </a:t>
                      </a:r>
                      <a:r>
                        <a:rPr lang="es-419" sz="23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</a:t>
                      </a:r>
                      <a:endParaRPr sz="2300" u="none" cap="none" strike="noStrike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  <a:tr h="4699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Reprobados</a:t>
                      </a:r>
                      <a:endParaRPr sz="2300" u="none" cap="none" strike="noStrike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800"/>
                        <a:buFont typeface="Rockwell"/>
                        <a:buNone/>
                      </a:pPr>
                      <a:r>
                        <a:rPr lang="es-419" sz="2300">
                          <a:solidFill>
                            <a:srgbClr val="146194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</a:t>
                      </a:r>
                      <a:endParaRPr sz="2300" u="none" cap="none" strike="noStrike">
                        <a:solidFill>
                          <a:srgbClr val="146194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2800"/>
                        <a:buFont typeface="Century Gothic"/>
                        <a:buNone/>
                      </a:pPr>
                      <a:r>
                        <a:rPr lang="es-419" sz="2300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   6,8 </a:t>
                      </a:r>
                      <a:r>
                        <a:rPr lang="es-419" sz="2300" u="none" cap="none" strike="noStrik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%</a:t>
                      </a:r>
                      <a:endParaRPr sz="2300" u="none" cap="none" strike="noStrike">
                        <a:solidFill>
                          <a:srgbClr val="76923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T="0" marB="0" marR="68575" marL="68575"/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